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4"/>
  </p:notesMasterIdLst>
  <p:handoutMasterIdLst>
    <p:handoutMasterId r:id="rId35"/>
  </p:handoutMasterIdLst>
  <p:sldIdLst>
    <p:sldId id="256" r:id="rId6"/>
    <p:sldId id="258" r:id="rId7"/>
    <p:sldId id="273" r:id="rId8"/>
    <p:sldId id="292" r:id="rId9"/>
    <p:sldId id="2147472688" r:id="rId10"/>
    <p:sldId id="2147472701" r:id="rId11"/>
    <p:sldId id="295" r:id="rId12"/>
    <p:sldId id="2147472693" r:id="rId13"/>
    <p:sldId id="2147472690" r:id="rId14"/>
    <p:sldId id="2147472696" r:id="rId15"/>
    <p:sldId id="294" r:id="rId16"/>
    <p:sldId id="2147472695" r:id="rId17"/>
    <p:sldId id="287" r:id="rId18"/>
    <p:sldId id="2147472702" r:id="rId19"/>
    <p:sldId id="261" r:id="rId20"/>
    <p:sldId id="2147472679" r:id="rId21"/>
    <p:sldId id="265" r:id="rId22"/>
    <p:sldId id="297" r:id="rId23"/>
    <p:sldId id="298" r:id="rId24"/>
    <p:sldId id="288" r:id="rId25"/>
    <p:sldId id="2147472703" r:id="rId26"/>
    <p:sldId id="283" r:id="rId27"/>
    <p:sldId id="2147472700" r:id="rId28"/>
    <p:sldId id="2147472699" r:id="rId29"/>
    <p:sldId id="2147472698" r:id="rId30"/>
    <p:sldId id="269" r:id="rId31"/>
    <p:sldId id="291" r:id="rId32"/>
    <p:sldId id="26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72C605-827F-57ED-8C39-22743A66FD36}" name="Anne Lowe" initials="AL" userId="S::Anne.Lowe@watford.gov.uk::d1dd1520-15a1-47b9-8ed6-ddd995c88da8" providerId="AD"/>
  <p188:author id="{4D1C6028-01AC-86B2-222A-EC483834211F}" name="Andy Sawford" initials="AS" userId="S::a.sawford@connectpa.co.uk::29f90ae2-21e8-457c-bb11-26d591453d05" providerId="AD"/>
  <p188:author id="{103428D3-47AA-1051-DA67-4F3E708FD8E7}" name="Alexander Harman" initials="AH" userId="S::A.Harman@connectpa.co.uk::48bc2dd3-33b5-4b5f-afc2-54190d1f0863" providerId="AD"/>
  <p188:author id="{8836ACF0-2796-4D1D-16E2-6799B23AC844}" name="Nichola Needs" initials="NN" userId="S::nn@broxbourne.gov.uk::9dba6e19-1b0f-404c-944b-84b6dba712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AC8B"/>
    <a:srgbClr val="CCFF33"/>
    <a:srgbClr val="99FF99"/>
    <a:srgbClr val="0AC25D"/>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C58D35-7D8E-4146-B2E2-3B063A2D2625}" v="63" dt="2025-09-08T15:06:09.609"/>
    <p1510:client id="{CDDD81AF-2ACC-4819-8D7D-D97A231D9AD1}" v="26" dt="2025-09-08T10:53:22.5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348" y="12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7B2E9-5152-45BC-831A-3C07BD919C07}"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GB"/>
        </a:p>
      </dgm:t>
    </dgm:pt>
    <dgm:pt modelId="{A22EBD82-E001-4D7C-AB38-EA3FC61A7007}">
      <dgm:prSet phldrT="[Text]"/>
      <dgm:spPr/>
      <dgm:t>
        <a:bodyPr/>
        <a:lstStyle/>
        <a:p>
          <a:r>
            <a:rPr lang="en-GB"/>
            <a:t>Strategic Authorities </a:t>
          </a:r>
        </a:p>
      </dgm:t>
    </dgm:pt>
    <dgm:pt modelId="{04F50397-5B3A-40AE-ADF0-341076CC2BD6}" type="parTrans" cxnId="{808C5687-AE80-4C4C-A001-4BA301B884FF}">
      <dgm:prSet/>
      <dgm:spPr/>
      <dgm:t>
        <a:bodyPr/>
        <a:lstStyle/>
        <a:p>
          <a:endParaRPr lang="en-GB"/>
        </a:p>
      </dgm:t>
    </dgm:pt>
    <dgm:pt modelId="{6B10A5F0-CCCB-4E4B-946A-EE35E6503A9A}" type="sibTrans" cxnId="{808C5687-AE80-4C4C-A001-4BA301B884FF}">
      <dgm:prSet/>
      <dgm:spPr/>
      <dgm:t>
        <a:bodyPr/>
        <a:lstStyle/>
        <a:p>
          <a:endParaRPr lang="en-GB"/>
        </a:p>
      </dgm:t>
    </dgm:pt>
    <dgm:pt modelId="{39429697-E5AF-41CD-B2FF-6F5194735D98}">
      <dgm:prSet phldrT="[Text]" custT="1"/>
      <dgm:spPr/>
      <dgm:t>
        <a:bodyPr/>
        <a:lstStyle/>
        <a:p>
          <a:r>
            <a:rPr lang="en-GB" sz="1100">
              <a:latin typeface="Calibri" panose="020F0502020204030204" pitchFamily="34" charset="0"/>
              <a:ea typeface="Calibri" panose="020F0502020204030204" pitchFamily="34" charset="0"/>
              <a:cs typeface="Calibri" panose="020F0502020204030204" pitchFamily="34" charset="0"/>
            </a:rPr>
            <a:t>Public safety</a:t>
          </a:r>
        </a:p>
      </dgm:t>
    </dgm:pt>
    <dgm:pt modelId="{1A48612D-0D92-4144-AD1E-307535075207}" type="parTrans" cxnId="{54805086-EE05-4EEB-8C90-4AB141AEAA88}">
      <dgm:prSet/>
      <dgm:spPr/>
      <dgm:t>
        <a:bodyPr/>
        <a:lstStyle/>
        <a:p>
          <a:endParaRPr lang="en-GB"/>
        </a:p>
      </dgm:t>
    </dgm:pt>
    <dgm:pt modelId="{827F4886-2BA6-4783-87A1-4830C1F0A490}" type="sibTrans" cxnId="{54805086-EE05-4EEB-8C90-4AB141AEAA88}">
      <dgm:prSet/>
      <dgm:spPr/>
      <dgm:t>
        <a:bodyPr/>
        <a:lstStyle/>
        <a:p>
          <a:endParaRPr lang="en-GB"/>
        </a:p>
      </dgm:t>
    </dgm:pt>
    <dgm:pt modelId="{347D1F0A-6684-432D-878B-F048A0A54A88}">
      <dgm:prSet phldrT="[Text]" custT="1"/>
      <dgm:spPr/>
      <dgm:t>
        <a:bodyPr/>
        <a:lstStyle/>
        <a:p>
          <a:r>
            <a:rPr lang="en-GB" sz="1100">
              <a:latin typeface="Calibri" panose="020F0502020204030204" pitchFamily="34" charset="0"/>
              <a:ea typeface="Calibri" panose="020F0502020204030204" pitchFamily="34" charset="0"/>
              <a:cs typeface="Calibri" panose="020F0502020204030204" pitchFamily="34" charset="0"/>
            </a:rPr>
            <a:t>Skills and employment</a:t>
          </a:r>
        </a:p>
      </dgm:t>
    </dgm:pt>
    <dgm:pt modelId="{3615FA7C-EE98-4F96-A483-2F656AD152A4}" type="parTrans" cxnId="{AE068045-5218-4443-9B09-E42BFB49E082}">
      <dgm:prSet/>
      <dgm:spPr/>
      <dgm:t>
        <a:bodyPr/>
        <a:lstStyle/>
        <a:p>
          <a:endParaRPr lang="en-GB"/>
        </a:p>
      </dgm:t>
    </dgm:pt>
    <dgm:pt modelId="{C2EEACF5-916C-4028-A8B4-AC3A6362F373}" type="sibTrans" cxnId="{AE068045-5218-4443-9B09-E42BFB49E082}">
      <dgm:prSet/>
      <dgm:spPr/>
      <dgm:t>
        <a:bodyPr/>
        <a:lstStyle/>
        <a:p>
          <a:endParaRPr lang="en-GB"/>
        </a:p>
      </dgm:t>
    </dgm:pt>
    <dgm:pt modelId="{6035C943-96D8-429C-BDF7-537DB03C5FF8}">
      <dgm:prSet phldrT="[Text]" custT="1"/>
      <dgm:spPr/>
      <dgm:t>
        <a:bodyPr/>
        <a:lstStyle/>
        <a:p>
          <a:r>
            <a:rPr lang="en-GB" sz="1100">
              <a:latin typeface="Calibri" panose="020F0502020204030204" pitchFamily="34" charset="0"/>
              <a:ea typeface="Calibri" panose="020F0502020204030204" pitchFamily="34" charset="0"/>
              <a:cs typeface="Calibri" panose="020F0502020204030204" pitchFamily="34" charset="0"/>
            </a:rPr>
            <a:t>Housing and strategic planning</a:t>
          </a:r>
        </a:p>
      </dgm:t>
    </dgm:pt>
    <dgm:pt modelId="{2F8BA0B9-29BC-47DD-851D-3511A8C2FC6B}" type="parTrans" cxnId="{CC60125A-41D2-4D7E-A72C-486CAB08C888}">
      <dgm:prSet/>
      <dgm:spPr/>
      <dgm:t>
        <a:bodyPr/>
        <a:lstStyle/>
        <a:p>
          <a:endParaRPr lang="en-GB"/>
        </a:p>
      </dgm:t>
    </dgm:pt>
    <dgm:pt modelId="{6A73EC0D-1704-4B03-AC9E-8B8EB9F235BE}" type="sibTrans" cxnId="{CC60125A-41D2-4D7E-A72C-486CAB08C888}">
      <dgm:prSet/>
      <dgm:spPr/>
      <dgm:t>
        <a:bodyPr/>
        <a:lstStyle/>
        <a:p>
          <a:endParaRPr lang="en-GB"/>
        </a:p>
      </dgm:t>
    </dgm:pt>
    <dgm:pt modelId="{F01E41E1-4D64-4B3C-A374-BD98F32E2359}">
      <dgm:prSet phldrT="[Text]" custT="1"/>
      <dgm:spPr/>
      <dgm:t>
        <a:bodyPr/>
        <a:lstStyle/>
        <a:p>
          <a:r>
            <a:rPr lang="en-GB" sz="1100">
              <a:latin typeface="Calibri" panose="020F0502020204030204" pitchFamily="34" charset="0"/>
              <a:ea typeface="Calibri" panose="020F0502020204030204" pitchFamily="34" charset="0"/>
              <a:cs typeface="Calibri" panose="020F0502020204030204" pitchFamily="34" charset="0"/>
            </a:rPr>
            <a:t>Economic development and regeneration </a:t>
          </a:r>
        </a:p>
      </dgm:t>
    </dgm:pt>
    <dgm:pt modelId="{8F32CDB6-41B2-4A2F-8E1B-4DB77E5DACBC}" type="parTrans" cxnId="{EF237395-4ECF-4FC6-9A6F-18ED945C1E33}">
      <dgm:prSet/>
      <dgm:spPr/>
      <dgm:t>
        <a:bodyPr/>
        <a:lstStyle/>
        <a:p>
          <a:endParaRPr lang="en-GB"/>
        </a:p>
      </dgm:t>
    </dgm:pt>
    <dgm:pt modelId="{994E3DC1-4B8F-4338-ADB0-F59355B5B41A}" type="sibTrans" cxnId="{EF237395-4ECF-4FC6-9A6F-18ED945C1E33}">
      <dgm:prSet/>
      <dgm:spPr/>
      <dgm:t>
        <a:bodyPr/>
        <a:lstStyle/>
        <a:p>
          <a:endParaRPr lang="en-GB"/>
        </a:p>
      </dgm:t>
    </dgm:pt>
    <dgm:pt modelId="{DB6E726D-F396-4C80-A2C6-7540761A4C43}">
      <dgm:prSet custT="1"/>
      <dgm:spPr/>
      <dgm:t>
        <a:bodyPr/>
        <a:lstStyle/>
        <a:p>
          <a:r>
            <a:rPr lang="en-GB" sz="1100">
              <a:latin typeface="Calibri" panose="020F0502020204030204" pitchFamily="34" charset="0"/>
              <a:ea typeface="Calibri" panose="020F0502020204030204" pitchFamily="34" charset="0"/>
              <a:cs typeface="Calibri" panose="020F0502020204030204" pitchFamily="34" charset="0"/>
            </a:rPr>
            <a:t>Environment and climate change</a:t>
          </a:r>
        </a:p>
      </dgm:t>
    </dgm:pt>
    <dgm:pt modelId="{4B387BAD-C90F-4C5E-9ED4-173A2072B687}" type="parTrans" cxnId="{0AEAD348-9DDA-407F-B466-BC0EE1A0EA8F}">
      <dgm:prSet/>
      <dgm:spPr/>
      <dgm:t>
        <a:bodyPr/>
        <a:lstStyle/>
        <a:p>
          <a:endParaRPr lang="en-GB"/>
        </a:p>
      </dgm:t>
    </dgm:pt>
    <dgm:pt modelId="{2853879F-635F-4394-833D-C1F49E408F7F}" type="sibTrans" cxnId="{0AEAD348-9DDA-407F-B466-BC0EE1A0EA8F}">
      <dgm:prSet/>
      <dgm:spPr/>
      <dgm:t>
        <a:bodyPr/>
        <a:lstStyle/>
        <a:p>
          <a:endParaRPr lang="en-GB"/>
        </a:p>
      </dgm:t>
    </dgm:pt>
    <dgm:pt modelId="{3D158577-6678-4788-B0C4-0EE00711C540}">
      <dgm:prSet custT="1"/>
      <dgm:spPr/>
      <dgm:t>
        <a:bodyPr/>
        <a:lstStyle/>
        <a:p>
          <a:r>
            <a:rPr lang="en-GB" sz="1100">
              <a:latin typeface="Calibri" panose="020F0502020204030204" pitchFamily="34" charset="0"/>
              <a:ea typeface="Calibri" panose="020F0502020204030204" pitchFamily="34" charset="0"/>
              <a:cs typeface="Calibri" panose="020F0502020204030204" pitchFamily="34" charset="0"/>
            </a:rPr>
            <a:t>Transport and infrastructure</a:t>
          </a:r>
        </a:p>
      </dgm:t>
    </dgm:pt>
    <dgm:pt modelId="{B79F0B9F-84D7-4F63-8D85-B5067AE77DC2}" type="parTrans" cxnId="{C343D698-E8B4-4519-AB3C-22ED3D85E372}">
      <dgm:prSet/>
      <dgm:spPr/>
      <dgm:t>
        <a:bodyPr/>
        <a:lstStyle/>
        <a:p>
          <a:endParaRPr lang="en-GB"/>
        </a:p>
      </dgm:t>
    </dgm:pt>
    <dgm:pt modelId="{CE8B3038-ABAD-4BC1-B48B-993678A9A944}" type="sibTrans" cxnId="{C343D698-E8B4-4519-AB3C-22ED3D85E372}">
      <dgm:prSet/>
      <dgm:spPr/>
      <dgm:t>
        <a:bodyPr/>
        <a:lstStyle/>
        <a:p>
          <a:endParaRPr lang="en-GB"/>
        </a:p>
      </dgm:t>
    </dgm:pt>
    <dgm:pt modelId="{815A7108-55F1-4225-932C-61285A0AEE6D}">
      <dgm:prSet custT="1"/>
      <dgm:spPr/>
      <dgm:t>
        <a:bodyPr/>
        <a:lstStyle/>
        <a:p>
          <a:r>
            <a:rPr lang="en-GB" sz="1100">
              <a:latin typeface="Calibri" panose="020F0502020204030204" pitchFamily="34" charset="0"/>
              <a:ea typeface="Calibri" panose="020F0502020204030204" pitchFamily="34" charset="0"/>
              <a:cs typeface="Calibri" panose="020F0502020204030204" pitchFamily="34" charset="0"/>
            </a:rPr>
            <a:t>Health, wellbeing and public service reform</a:t>
          </a:r>
        </a:p>
      </dgm:t>
    </dgm:pt>
    <dgm:pt modelId="{7A838FE3-D041-4DA5-B7DE-60EABC80E006}" type="parTrans" cxnId="{78A42E68-651E-4E82-9722-952C169121DD}">
      <dgm:prSet/>
      <dgm:spPr/>
      <dgm:t>
        <a:bodyPr/>
        <a:lstStyle/>
        <a:p>
          <a:endParaRPr lang="en-GB"/>
        </a:p>
      </dgm:t>
    </dgm:pt>
    <dgm:pt modelId="{69B6AE1B-58E5-4D41-991E-B459D0CAE1C8}" type="sibTrans" cxnId="{78A42E68-651E-4E82-9722-952C169121DD}">
      <dgm:prSet/>
      <dgm:spPr/>
      <dgm:t>
        <a:bodyPr/>
        <a:lstStyle/>
        <a:p>
          <a:endParaRPr lang="en-GB"/>
        </a:p>
      </dgm:t>
    </dgm:pt>
    <dgm:pt modelId="{7177145C-8542-4F56-966A-B01D4ED5C9CE}" type="pres">
      <dgm:prSet presAssocID="{5617B2E9-5152-45BC-831A-3C07BD919C07}" presName="Name0" presStyleCnt="0">
        <dgm:presLayoutVars>
          <dgm:chMax val="1"/>
          <dgm:dir/>
          <dgm:animLvl val="ctr"/>
          <dgm:resizeHandles val="exact"/>
        </dgm:presLayoutVars>
      </dgm:prSet>
      <dgm:spPr/>
    </dgm:pt>
    <dgm:pt modelId="{DDDEACCD-6F7C-4D62-992B-46BFEC120272}" type="pres">
      <dgm:prSet presAssocID="{A22EBD82-E001-4D7C-AB38-EA3FC61A7007}" presName="centerShape" presStyleLbl="node0" presStyleIdx="0" presStyleCnt="1"/>
      <dgm:spPr/>
    </dgm:pt>
    <dgm:pt modelId="{32DD7D1C-1594-49C6-B7E3-78D77B4687BD}" type="pres">
      <dgm:prSet presAssocID="{1A48612D-0D92-4144-AD1E-307535075207}" presName="parTrans" presStyleLbl="sibTrans2D1" presStyleIdx="0" presStyleCnt="7"/>
      <dgm:spPr/>
    </dgm:pt>
    <dgm:pt modelId="{084DB728-B2FE-44AB-87C2-1B4ADB203F4E}" type="pres">
      <dgm:prSet presAssocID="{1A48612D-0D92-4144-AD1E-307535075207}" presName="connectorText" presStyleLbl="sibTrans2D1" presStyleIdx="0" presStyleCnt="7"/>
      <dgm:spPr/>
    </dgm:pt>
    <dgm:pt modelId="{91E1A094-D26B-49BA-B505-10D30706E41B}" type="pres">
      <dgm:prSet presAssocID="{39429697-E5AF-41CD-B2FF-6F5194735D98}" presName="node" presStyleLbl="node1" presStyleIdx="0" presStyleCnt="7">
        <dgm:presLayoutVars>
          <dgm:bulletEnabled val="1"/>
        </dgm:presLayoutVars>
      </dgm:prSet>
      <dgm:spPr/>
    </dgm:pt>
    <dgm:pt modelId="{0DCE28D2-240C-43AA-BF2B-1A1C207AF926}" type="pres">
      <dgm:prSet presAssocID="{B79F0B9F-84D7-4F63-8D85-B5067AE77DC2}" presName="parTrans" presStyleLbl="sibTrans2D1" presStyleIdx="1" presStyleCnt="7"/>
      <dgm:spPr/>
    </dgm:pt>
    <dgm:pt modelId="{7D7FF789-3B37-40F1-9F6C-EA4EC08EECCF}" type="pres">
      <dgm:prSet presAssocID="{B79F0B9F-84D7-4F63-8D85-B5067AE77DC2}" presName="connectorText" presStyleLbl="sibTrans2D1" presStyleIdx="1" presStyleCnt="7"/>
      <dgm:spPr/>
    </dgm:pt>
    <dgm:pt modelId="{B5792337-B77A-4893-8DBF-4187C6B02D9B}" type="pres">
      <dgm:prSet presAssocID="{3D158577-6678-4788-B0C4-0EE00711C540}" presName="node" presStyleLbl="node1" presStyleIdx="1" presStyleCnt="7">
        <dgm:presLayoutVars>
          <dgm:bulletEnabled val="1"/>
        </dgm:presLayoutVars>
      </dgm:prSet>
      <dgm:spPr/>
    </dgm:pt>
    <dgm:pt modelId="{D39C3C3D-96B6-4039-984F-C5461CC11828}" type="pres">
      <dgm:prSet presAssocID="{3615FA7C-EE98-4F96-A483-2F656AD152A4}" presName="parTrans" presStyleLbl="sibTrans2D1" presStyleIdx="2" presStyleCnt="7"/>
      <dgm:spPr/>
    </dgm:pt>
    <dgm:pt modelId="{10A92F41-F845-4532-81A3-D0464133A3D9}" type="pres">
      <dgm:prSet presAssocID="{3615FA7C-EE98-4F96-A483-2F656AD152A4}" presName="connectorText" presStyleLbl="sibTrans2D1" presStyleIdx="2" presStyleCnt="7"/>
      <dgm:spPr/>
    </dgm:pt>
    <dgm:pt modelId="{C82B0082-CF95-4A2E-B9E1-98EC07A3348D}" type="pres">
      <dgm:prSet presAssocID="{347D1F0A-6684-432D-878B-F048A0A54A88}" presName="node" presStyleLbl="node1" presStyleIdx="2" presStyleCnt="7">
        <dgm:presLayoutVars>
          <dgm:bulletEnabled val="1"/>
        </dgm:presLayoutVars>
      </dgm:prSet>
      <dgm:spPr/>
    </dgm:pt>
    <dgm:pt modelId="{63F7B6B7-E47F-4CEE-AFFD-1B68F16C9649}" type="pres">
      <dgm:prSet presAssocID="{2F8BA0B9-29BC-47DD-851D-3511A8C2FC6B}" presName="parTrans" presStyleLbl="sibTrans2D1" presStyleIdx="3" presStyleCnt="7"/>
      <dgm:spPr/>
    </dgm:pt>
    <dgm:pt modelId="{EB149CBE-1734-4909-8330-BBEAE8EC7980}" type="pres">
      <dgm:prSet presAssocID="{2F8BA0B9-29BC-47DD-851D-3511A8C2FC6B}" presName="connectorText" presStyleLbl="sibTrans2D1" presStyleIdx="3" presStyleCnt="7"/>
      <dgm:spPr/>
    </dgm:pt>
    <dgm:pt modelId="{E13758AE-13AA-4222-85F8-8E053B3770DA}" type="pres">
      <dgm:prSet presAssocID="{6035C943-96D8-429C-BDF7-537DB03C5FF8}" presName="node" presStyleLbl="node1" presStyleIdx="3" presStyleCnt="7">
        <dgm:presLayoutVars>
          <dgm:bulletEnabled val="1"/>
        </dgm:presLayoutVars>
      </dgm:prSet>
      <dgm:spPr/>
    </dgm:pt>
    <dgm:pt modelId="{CF3D68BC-B79B-4463-ADCE-1FFCF63BB28B}" type="pres">
      <dgm:prSet presAssocID="{8F32CDB6-41B2-4A2F-8E1B-4DB77E5DACBC}" presName="parTrans" presStyleLbl="sibTrans2D1" presStyleIdx="4" presStyleCnt="7"/>
      <dgm:spPr/>
    </dgm:pt>
    <dgm:pt modelId="{C974AC48-02B5-4694-A2CF-0AAB0FF86E77}" type="pres">
      <dgm:prSet presAssocID="{8F32CDB6-41B2-4A2F-8E1B-4DB77E5DACBC}" presName="connectorText" presStyleLbl="sibTrans2D1" presStyleIdx="4" presStyleCnt="7"/>
      <dgm:spPr/>
    </dgm:pt>
    <dgm:pt modelId="{AF48FB0C-C16C-4F44-B8B2-F208F164690E}" type="pres">
      <dgm:prSet presAssocID="{F01E41E1-4D64-4B3C-A374-BD98F32E2359}" presName="node" presStyleLbl="node1" presStyleIdx="4" presStyleCnt="7">
        <dgm:presLayoutVars>
          <dgm:bulletEnabled val="1"/>
        </dgm:presLayoutVars>
      </dgm:prSet>
      <dgm:spPr/>
    </dgm:pt>
    <dgm:pt modelId="{CF557FFD-58E5-48FD-ACA4-09DBC2558A58}" type="pres">
      <dgm:prSet presAssocID="{4B387BAD-C90F-4C5E-9ED4-173A2072B687}" presName="parTrans" presStyleLbl="sibTrans2D1" presStyleIdx="5" presStyleCnt="7"/>
      <dgm:spPr/>
    </dgm:pt>
    <dgm:pt modelId="{ACEEC880-61B8-4CB2-9F18-35BA66BAE683}" type="pres">
      <dgm:prSet presAssocID="{4B387BAD-C90F-4C5E-9ED4-173A2072B687}" presName="connectorText" presStyleLbl="sibTrans2D1" presStyleIdx="5" presStyleCnt="7"/>
      <dgm:spPr/>
    </dgm:pt>
    <dgm:pt modelId="{CB79B5D0-630D-40D0-88DD-F4FA6DBC69C9}" type="pres">
      <dgm:prSet presAssocID="{DB6E726D-F396-4C80-A2C6-7540761A4C43}" presName="node" presStyleLbl="node1" presStyleIdx="5" presStyleCnt="7">
        <dgm:presLayoutVars>
          <dgm:bulletEnabled val="1"/>
        </dgm:presLayoutVars>
      </dgm:prSet>
      <dgm:spPr/>
    </dgm:pt>
    <dgm:pt modelId="{EBC80BBD-1974-4D81-8CFB-D177D02C6382}" type="pres">
      <dgm:prSet presAssocID="{7A838FE3-D041-4DA5-B7DE-60EABC80E006}" presName="parTrans" presStyleLbl="sibTrans2D1" presStyleIdx="6" presStyleCnt="7"/>
      <dgm:spPr/>
    </dgm:pt>
    <dgm:pt modelId="{C71312EC-1369-4943-A563-195A36A43A9E}" type="pres">
      <dgm:prSet presAssocID="{7A838FE3-D041-4DA5-B7DE-60EABC80E006}" presName="connectorText" presStyleLbl="sibTrans2D1" presStyleIdx="6" presStyleCnt="7"/>
      <dgm:spPr/>
    </dgm:pt>
    <dgm:pt modelId="{D43E74F3-A7D2-42A8-ABB7-CA19B0C313A0}" type="pres">
      <dgm:prSet presAssocID="{815A7108-55F1-4225-932C-61285A0AEE6D}" presName="node" presStyleLbl="node1" presStyleIdx="6" presStyleCnt="7">
        <dgm:presLayoutVars>
          <dgm:bulletEnabled val="1"/>
        </dgm:presLayoutVars>
      </dgm:prSet>
      <dgm:spPr/>
    </dgm:pt>
  </dgm:ptLst>
  <dgm:cxnLst>
    <dgm:cxn modelId="{5C090402-EF47-47D9-937E-5AA808CBD461}" type="presOf" srcId="{A22EBD82-E001-4D7C-AB38-EA3FC61A7007}" destId="{DDDEACCD-6F7C-4D62-992B-46BFEC120272}" srcOrd="0" destOrd="0" presId="urn:microsoft.com/office/officeart/2005/8/layout/radial5"/>
    <dgm:cxn modelId="{8AF54826-8CAB-4D3F-948F-DF6C1AAE9CCD}" type="presOf" srcId="{3D158577-6678-4788-B0C4-0EE00711C540}" destId="{B5792337-B77A-4893-8DBF-4187C6B02D9B}" srcOrd="0" destOrd="0" presId="urn:microsoft.com/office/officeart/2005/8/layout/radial5"/>
    <dgm:cxn modelId="{43FCC428-AB66-4EAC-85C3-FDA4091D025A}" type="presOf" srcId="{F01E41E1-4D64-4B3C-A374-BD98F32E2359}" destId="{AF48FB0C-C16C-4F44-B8B2-F208F164690E}" srcOrd="0" destOrd="0" presId="urn:microsoft.com/office/officeart/2005/8/layout/radial5"/>
    <dgm:cxn modelId="{71F44632-40D0-427A-B285-7EAB7E2E69B6}" type="presOf" srcId="{1A48612D-0D92-4144-AD1E-307535075207}" destId="{084DB728-B2FE-44AB-87C2-1B4ADB203F4E}" srcOrd="1" destOrd="0" presId="urn:microsoft.com/office/officeart/2005/8/layout/radial5"/>
    <dgm:cxn modelId="{37D3F438-D6CE-4550-B4EE-A694AE0D0871}" type="presOf" srcId="{8F32CDB6-41B2-4A2F-8E1B-4DB77E5DACBC}" destId="{CF3D68BC-B79B-4463-ADCE-1FFCF63BB28B}" srcOrd="0" destOrd="0" presId="urn:microsoft.com/office/officeart/2005/8/layout/radial5"/>
    <dgm:cxn modelId="{AFE9F83C-6E56-4D70-BE12-88AA21EB56DB}" type="presOf" srcId="{815A7108-55F1-4225-932C-61285A0AEE6D}" destId="{D43E74F3-A7D2-42A8-ABB7-CA19B0C313A0}" srcOrd="0" destOrd="0" presId="urn:microsoft.com/office/officeart/2005/8/layout/radial5"/>
    <dgm:cxn modelId="{8F24633E-E36A-4218-A9A6-B74ECAD4A944}" type="presOf" srcId="{8F32CDB6-41B2-4A2F-8E1B-4DB77E5DACBC}" destId="{C974AC48-02B5-4694-A2CF-0AAB0FF86E77}" srcOrd="1" destOrd="0" presId="urn:microsoft.com/office/officeart/2005/8/layout/radial5"/>
    <dgm:cxn modelId="{6D9DA043-7E74-4EF0-A5E0-A274D6263657}" type="presOf" srcId="{B79F0B9F-84D7-4F63-8D85-B5067AE77DC2}" destId="{7D7FF789-3B37-40F1-9F6C-EA4EC08EECCF}" srcOrd="1" destOrd="0" presId="urn:microsoft.com/office/officeart/2005/8/layout/radial5"/>
    <dgm:cxn modelId="{EC274D64-67E9-4C3A-9A3A-C803736C8297}" type="presOf" srcId="{7A838FE3-D041-4DA5-B7DE-60EABC80E006}" destId="{EBC80BBD-1974-4D81-8CFB-D177D02C6382}" srcOrd="0" destOrd="0" presId="urn:microsoft.com/office/officeart/2005/8/layout/radial5"/>
    <dgm:cxn modelId="{AE068045-5218-4443-9B09-E42BFB49E082}" srcId="{A22EBD82-E001-4D7C-AB38-EA3FC61A7007}" destId="{347D1F0A-6684-432D-878B-F048A0A54A88}" srcOrd="2" destOrd="0" parTransId="{3615FA7C-EE98-4F96-A483-2F656AD152A4}" sibTransId="{C2EEACF5-916C-4028-A8B4-AC3A6362F373}"/>
    <dgm:cxn modelId="{78A42E68-651E-4E82-9722-952C169121DD}" srcId="{A22EBD82-E001-4D7C-AB38-EA3FC61A7007}" destId="{815A7108-55F1-4225-932C-61285A0AEE6D}" srcOrd="6" destOrd="0" parTransId="{7A838FE3-D041-4DA5-B7DE-60EABC80E006}" sibTransId="{69B6AE1B-58E5-4D41-991E-B459D0CAE1C8}"/>
    <dgm:cxn modelId="{0AEAD348-9DDA-407F-B466-BC0EE1A0EA8F}" srcId="{A22EBD82-E001-4D7C-AB38-EA3FC61A7007}" destId="{DB6E726D-F396-4C80-A2C6-7540761A4C43}" srcOrd="5" destOrd="0" parTransId="{4B387BAD-C90F-4C5E-9ED4-173A2072B687}" sibTransId="{2853879F-635F-4394-833D-C1F49E408F7F}"/>
    <dgm:cxn modelId="{3A406E4B-C7D4-484A-BF71-89D7F9C419A3}" type="presOf" srcId="{4B387BAD-C90F-4C5E-9ED4-173A2072B687}" destId="{CF557FFD-58E5-48FD-ACA4-09DBC2558A58}" srcOrd="0" destOrd="0" presId="urn:microsoft.com/office/officeart/2005/8/layout/radial5"/>
    <dgm:cxn modelId="{A47E266F-2F7F-4B73-85CB-E1E9A87D41C6}" type="presOf" srcId="{347D1F0A-6684-432D-878B-F048A0A54A88}" destId="{C82B0082-CF95-4A2E-B9E1-98EC07A3348D}" srcOrd="0" destOrd="0" presId="urn:microsoft.com/office/officeart/2005/8/layout/radial5"/>
    <dgm:cxn modelId="{2C8C7955-D7AA-4CB2-96B3-8442F95697AF}" type="presOf" srcId="{7A838FE3-D041-4DA5-B7DE-60EABC80E006}" destId="{C71312EC-1369-4943-A563-195A36A43A9E}" srcOrd="1" destOrd="0" presId="urn:microsoft.com/office/officeart/2005/8/layout/radial5"/>
    <dgm:cxn modelId="{CC60125A-41D2-4D7E-A72C-486CAB08C888}" srcId="{A22EBD82-E001-4D7C-AB38-EA3FC61A7007}" destId="{6035C943-96D8-429C-BDF7-537DB03C5FF8}" srcOrd="3" destOrd="0" parTransId="{2F8BA0B9-29BC-47DD-851D-3511A8C2FC6B}" sibTransId="{6A73EC0D-1704-4B03-AC9E-8B8EB9F235BE}"/>
    <dgm:cxn modelId="{54805086-EE05-4EEB-8C90-4AB141AEAA88}" srcId="{A22EBD82-E001-4D7C-AB38-EA3FC61A7007}" destId="{39429697-E5AF-41CD-B2FF-6F5194735D98}" srcOrd="0" destOrd="0" parTransId="{1A48612D-0D92-4144-AD1E-307535075207}" sibTransId="{827F4886-2BA6-4783-87A1-4830C1F0A490}"/>
    <dgm:cxn modelId="{808C5687-AE80-4C4C-A001-4BA301B884FF}" srcId="{5617B2E9-5152-45BC-831A-3C07BD919C07}" destId="{A22EBD82-E001-4D7C-AB38-EA3FC61A7007}" srcOrd="0" destOrd="0" parTransId="{04F50397-5B3A-40AE-ADF0-341076CC2BD6}" sibTransId="{6B10A5F0-CCCB-4E4B-946A-EE35E6503A9A}"/>
    <dgm:cxn modelId="{C8386C89-B8D1-46C5-8D75-14570EF80A31}" type="presOf" srcId="{3615FA7C-EE98-4F96-A483-2F656AD152A4}" destId="{D39C3C3D-96B6-4039-984F-C5461CC11828}" srcOrd="0" destOrd="0" presId="urn:microsoft.com/office/officeart/2005/8/layout/radial5"/>
    <dgm:cxn modelId="{3BD3BA92-497E-49F6-B4C0-5B3B81BAD245}" type="presOf" srcId="{4B387BAD-C90F-4C5E-9ED4-173A2072B687}" destId="{ACEEC880-61B8-4CB2-9F18-35BA66BAE683}" srcOrd="1" destOrd="0" presId="urn:microsoft.com/office/officeart/2005/8/layout/radial5"/>
    <dgm:cxn modelId="{EF237395-4ECF-4FC6-9A6F-18ED945C1E33}" srcId="{A22EBD82-E001-4D7C-AB38-EA3FC61A7007}" destId="{F01E41E1-4D64-4B3C-A374-BD98F32E2359}" srcOrd="4" destOrd="0" parTransId="{8F32CDB6-41B2-4A2F-8E1B-4DB77E5DACBC}" sibTransId="{994E3DC1-4B8F-4338-ADB0-F59355B5B41A}"/>
    <dgm:cxn modelId="{C343D698-E8B4-4519-AB3C-22ED3D85E372}" srcId="{A22EBD82-E001-4D7C-AB38-EA3FC61A7007}" destId="{3D158577-6678-4788-B0C4-0EE00711C540}" srcOrd="1" destOrd="0" parTransId="{B79F0B9F-84D7-4F63-8D85-B5067AE77DC2}" sibTransId="{CE8B3038-ABAD-4BC1-B48B-993678A9A944}"/>
    <dgm:cxn modelId="{3BC8F6A5-524C-4F97-A039-4B34AB2A64D7}" type="presOf" srcId="{5617B2E9-5152-45BC-831A-3C07BD919C07}" destId="{7177145C-8542-4F56-966A-B01D4ED5C9CE}" srcOrd="0" destOrd="0" presId="urn:microsoft.com/office/officeart/2005/8/layout/radial5"/>
    <dgm:cxn modelId="{AC4BC9B0-17E5-46DC-8A63-C1C678E0A28D}" type="presOf" srcId="{2F8BA0B9-29BC-47DD-851D-3511A8C2FC6B}" destId="{63F7B6B7-E47F-4CEE-AFFD-1B68F16C9649}" srcOrd="0" destOrd="0" presId="urn:microsoft.com/office/officeart/2005/8/layout/radial5"/>
    <dgm:cxn modelId="{80366BB3-1522-4622-95FA-CC33DBD9E8AA}" type="presOf" srcId="{B79F0B9F-84D7-4F63-8D85-B5067AE77DC2}" destId="{0DCE28D2-240C-43AA-BF2B-1A1C207AF926}" srcOrd="0" destOrd="0" presId="urn:microsoft.com/office/officeart/2005/8/layout/radial5"/>
    <dgm:cxn modelId="{0D7886B7-9313-4886-92CC-D217E41A4CF1}" type="presOf" srcId="{2F8BA0B9-29BC-47DD-851D-3511A8C2FC6B}" destId="{EB149CBE-1734-4909-8330-BBEAE8EC7980}" srcOrd="1" destOrd="0" presId="urn:microsoft.com/office/officeart/2005/8/layout/radial5"/>
    <dgm:cxn modelId="{E60268BB-89D2-41AD-92EB-0651B27B788C}" type="presOf" srcId="{6035C943-96D8-429C-BDF7-537DB03C5FF8}" destId="{E13758AE-13AA-4222-85F8-8E053B3770DA}" srcOrd="0" destOrd="0" presId="urn:microsoft.com/office/officeart/2005/8/layout/radial5"/>
    <dgm:cxn modelId="{E2EDD5BC-E02E-42CA-B7C8-EB63396D5D4C}" type="presOf" srcId="{1A48612D-0D92-4144-AD1E-307535075207}" destId="{32DD7D1C-1594-49C6-B7E3-78D77B4687BD}" srcOrd="0" destOrd="0" presId="urn:microsoft.com/office/officeart/2005/8/layout/radial5"/>
    <dgm:cxn modelId="{5B3CEAC4-4EEE-4AE5-BC1E-6A3F551C75C4}" type="presOf" srcId="{DB6E726D-F396-4C80-A2C6-7540761A4C43}" destId="{CB79B5D0-630D-40D0-88DD-F4FA6DBC69C9}" srcOrd="0" destOrd="0" presId="urn:microsoft.com/office/officeart/2005/8/layout/radial5"/>
    <dgm:cxn modelId="{47AF85E6-699A-4E2F-8AE2-26C41517C398}" type="presOf" srcId="{39429697-E5AF-41CD-B2FF-6F5194735D98}" destId="{91E1A094-D26B-49BA-B505-10D30706E41B}" srcOrd="0" destOrd="0" presId="urn:microsoft.com/office/officeart/2005/8/layout/radial5"/>
    <dgm:cxn modelId="{8940C0F7-ABFB-4ACD-B1F6-8AA6278B3EC0}" type="presOf" srcId="{3615FA7C-EE98-4F96-A483-2F656AD152A4}" destId="{10A92F41-F845-4532-81A3-D0464133A3D9}" srcOrd="1" destOrd="0" presId="urn:microsoft.com/office/officeart/2005/8/layout/radial5"/>
    <dgm:cxn modelId="{5C37D7AB-7C2B-4C5D-970A-98541E93C8E9}" type="presParOf" srcId="{7177145C-8542-4F56-966A-B01D4ED5C9CE}" destId="{DDDEACCD-6F7C-4D62-992B-46BFEC120272}" srcOrd="0" destOrd="0" presId="urn:microsoft.com/office/officeart/2005/8/layout/radial5"/>
    <dgm:cxn modelId="{7FB2ED03-2875-4D3A-A748-31B216F8254A}" type="presParOf" srcId="{7177145C-8542-4F56-966A-B01D4ED5C9CE}" destId="{32DD7D1C-1594-49C6-B7E3-78D77B4687BD}" srcOrd="1" destOrd="0" presId="urn:microsoft.com/office/officeart/2005/8/layout/radial5"/>
    <dgm:cxn modelId="{51B4819F-42B5-4952-A217-00170DCE060D}" type="presParOf" srcId="{32DD7D1C-1594-49C6-B7E3-78D77B4687BD}" destId="{084DB728-B2FE-44AB-87C2-1B4ADB203F4E}" srcOrd="0" destOrd="0" presId="urn:microsoft.com/office/officeart/2005/8/layout/radial5"/>
    <dgm:cxn modelId="{78FC5E12-34E2-4F84-91A0-C90F428219BB}" type="presParOf" srcId="{7177145C-8542-4F56-966A-B01D4ED5C9CE}" destId="{91E1A094-D26B-49BA-B505-10D30706E41B}" srcOrd="2" destOrd="0" presId="urn:microsoft.com/office/officeart/2005/8/layout/radial5"/>
    <dgm:cxn modelId="{92BEACAB-5DFA-436C-812E-B3ACA789A159}" type="presParOf" srcId="{7177145C-8542-4F56-966A-B01D4ED5C9CE}" destId="{0DCE28D2-240C-43AA-BF2B-1A1C207AF926}" srcOrd="3" destOrd="0" presId="urn:microsoft.com/office/officeart/2005/8/layout/radial5"/>
    <dgm:cxn modelId="{E1911BFA-EA49-4BDA-A248-906D706D7A4D}" type="presParOf" srcId="{0DCE28D2-240C-43AA-BF2B-1A1C207AF926}" destId="{7D7FF789-3B37-40F1-9F6C-EA4EC08EECCF}" srcOrd="0" destOrd="0" presId="urn:microsoft.com/office/officeart/2005/8/layout/radial5"/>
    <dgm:cxn modelId="{2D817296-1581-48D4-969F-B822BBAF5D67}" type="presParOf" srcId="{7177145C-8542-4F56-966A-B01D4ED5C9CE}" destId="{B5792337-B77A-4893-8DBF-4187C6B02D9B}" srcOrd="4" destOrd="0" presId="urn:microsoft.com/office/officeart/2005/8/layout/radial5"/>
    <dgm:cxn modelId="{5A42EE04-4559-4FF9-8171-AF8C4A245CC3}" type="presParOf" srcId="{7177145C-8542-4F56-966A-B01D4ED5C9CE}" destId="{D39C3C3D-96B6-4039-984F-C5461CC11828}" srcOrd="5" destOrd="0" presId="urn:microsoft.com/office/officeart/2005/8/layout/radial5"/>
    <dgm:cxn modelId="{469781F6-93E8-4FD1-B3A7-FF9768FA6A19}" type="presParOf" srcId="{D39C3C3D-96B6-4039-984F-C5461CC11828}" destId="{10A92F41-F845-4532-81A3-D0464133A3D9}" srcOrd="0" destOrd="0" presId="urn:microsoft.com/office/officeart/2005/8/layout/radial5"/>
    <dgm:cxn modelId="{DD41C2EB-98D1-40BB-BEED-186B7DC9D61A}" type="presParOf" srcId="{7177145C-8542-4F56-966A-B01D4ED5C9CE}" destId="{C82B0082-CF95-4A2E-B9E1-98EC07A3348D}" srcOrd="6" destOrd="0" presId="urn:microsoft.com/office/officeart/2005/8/layout/radial5"/>
    <dgm:cxn modelId="{B476EF6C-18FA-4DAF-B681-22187701B670}" type="presParOf" srcId="{7177145C-8542-4F56-966A-B01D4ED5C9CE}" destId="{63F7B6B7-E47F-4CEE-AFFD-1B68F16C9649}" srcOrd="7" destOrd="0" presId="urn:microsoft.com/office/officeart/2005/8/layout/radial5"/>
    <dgm:cxn modelId="{40270BB9-DBAC-44F5-926A-A8042DB0B035}" type="presParOf" srcId="{63F7B6B7-E47F-4CEE-AFFD-1B68F16C9649}" destId="{EB149CBE-1734-4909-8330-BBEAE8EC7980}" srcOrd="0" destOrd="0" presId="urn:microsoft.com/office/officeart/2005/8/layout/radial5"/>
    <dgm:cxn modelId="{7A66D527-56D3-4702-8488-A42DF93E69C3}" type="presParOf" srcId="{7177145C-8542-4F56-966A-B01D4ED5C9CE}" destId="{E13758AE-13AA-4222-85F8-8E053B3770DA}" srcOrd="8" destOrd="0" presId="urn:microsoft.com/office/officeart/2005/8/layout/radial5"/>
    <dgm:cxn modelId="{203A352A-2F23-49BF-9ED3-DC05462DB5E8}" type="presParOf" srcId="{7177145C-8542-4F56-966A-B01D4ED5C9CE}" destId="{CF3D68BC-B79B-4463-ADCE-1FFCF63BB28B}" srcOrd="9" destOrd="0" presId="urn:microsoft.com/office/officeart/2005/8/layout/radial5"/>
    <dgm:cxn modelId="{C812DC4E-6FBC-4DED-89B8-881D90BB3CD4}" type="presParOf" srcId="{CF3D68BC-B79B-4463-ADCE-1FFCF63BB28B}" destId="{C974AC48-02B5-4694-A2CF-0AAB0FF86E77}" srcOrd="0" destOrd="0" presId="urn:microsoft.com/office/officeart/2005/8/layout/radial5"/>
    <dgm:cxn modelId="{6C2A9626-B62F-4261-B8DA-31BC1C4D10E2}" type="presParOf" srcId="{7177145C-8542-4F56-966A-B01D4ED5C9CE}" destId="{AF48FB0C-C16C-4F44-B8B2-F208F164690E}" srcOrd="10" destOrd="0" presId="urn:microsoft.com/office/officeart/2005/8/layout/radial5"/>
    <dgm:cxn modelId="{5784C272-A3ED-4384-81A2-71D3A7C33FA2}" type="presParOf" srcId="{7177145C-8542-4F56-966A-B01D4ED5C9CE}" destId="{CF557FFD-58E5-48FD-ACA4-09DBC2558A58}" srcOrd="11" destOrd="0" presId="urn:microsoft.com/office/officeart/2005/8/layout/radial5"/>
    <dgm:cxn modelId="{116A114A-BD3E-4D00-BE5C-1EDEB2E0B030}" type="presParOf" srcId="{CF557FFD-58E5-48FD-ACA4-09DBC2558A58}" destId="{ACEEC880-61B8-4CB2-9F18-35BA66BAE683}" srcOrd="0" destOrd="0" presId="urn:microsoft.com/office/officeart/2005/8/layout/radial5"/>
    <dgm:cxn modelId="{285F77D9-08AE-440D-B3B5-6928C6341025}" type="presParOf" srcId="{7177145C-8542-4F56-966A-B01D4ED5C9CE}" destId="{CB79B5D0-630D-40D0-88DD-F4FA6DBC69C9}" srcOrd="12" destOrd="0" presId="urn:microsoft.com/office/officeart/2005/8/layout/radial5"/>
    <dgm:cxn modelId="{A9414B3D-BD97-4CCA-9502-1E94F356BD4F}" type="presParOf" srcId="{7177145C-8542-4F56-966A-B01D4ED5C9CE}" destId="{EBC80BBD-1974-4D81-8CFB-D177D02C6382}" srcOrd="13" destOrd="0" presId="urn:microsoft.com/office/officeart/2005/8/layout/radial5"/>
    <dgm:cxn modelId="{25F91AD1-4471-4087-8B0B-1E3A97485D9E}" type="presParOf" srcId="{EBC80BBD-1974-4D81-8CFB-D177D02C6382}" destId="{C71312EC-1369-4943-A563-195A36A43A9E}" srcOrd="0" destOrd="0" presId="urn:microsoft.com/office/officeart/2005/8/layout/radial5"/>
    <dgm:cxn modelId="{23E5B635-00D2-4DBA-ABF3-6942A5AAF2A6}" type="presParOf" srcId="{7177145C-8542-4F56-966A-B01D4ED5C9CE}" destId="{D43E74F3-A7D2-42A8-ABB7-CA19B0C313A0}"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17B2E9-5152-45BC-831A-3C07BD919C07}" type="doc">
      <dgm:prSet loTypeId="urn:microsoft.com/office/officeart/2005/8/layout/radial5" loCatId="relationship" qsTypeId="urn:microsoft.com/office/officeart/2005/8/quickstyle/simple1" qsCatId="simple" csTypeId="urn:microsoft.com/office/officeart/2005/8/colors/accent4_1" csCatId="accent4" phldr="1"/>
      <dgm:spPr/>
      <dgm:t>
        <a:bodyPr/>
        <a:lstStyle/>
        <a:p>
          <a:endParaRPr lang="en-GB"/>
        </a:p>
      </dgm:t>
    </dgm:pt>
    <dgm:pt modelId="{A22EBD82-E001-4D7C-AB38-EA3FC61A7007}">
      <dgm:prSet phldrT="[Text]"/>
      <dgm:spPr>
        <a:ln>
          <a:solidFill>
            <a:srgbClr val="FF0000"/>
          </a:solidFill>
        </a:ln>
      </dgm:spPr>
      <dgm:t>
        <a:bodyPr/>
        <a:lstStyle/>
        <a:p>
          <a:r>
            <a:rPr lang="en-GB"/>
            <a:t>Unitary Authorities </a:t>
          </a:r>
        </a:p>
      </dgm:t>
    </dgm:pt>
    <dgm:pt modelId="{04F50397-5B3A-40AE-ADF0-341076CC2BD6}" type="parTrans" cxnId="{808C5687-AE80-4C4C-A001-4BA301B884FF}">
      <dgm:prSet/>
      <dgm:spPr/>
      <dgm:t>
        <a:bodyPr/>
        <a:lstStyle/>
        <a:p>
          <a:endParaRPr lang="en-GB"/>
        </a:p>
      </dgm:t>
    </dgm:pt>
    <dgm:pt modelId="{6B10A5F0-CCCB-4E4B-946A-EE35E6503A9A}" type="sibTrans" cxnId="{808C5687-AE80-4C4C-A001-4BA301B884FF}">
      <dgm:prSet/>
      <dgm:spPr/>
      <dgm:t>
        <a:bodyPr/>
        <a:lstStyle/>
        <a:p>
          <a:endParaRPr lang="en-GB"/>
        </a:p>
      </dgm:t>
    </dgm:pt>
    <dgm:pt modelId="{39429697-E5AF-41CD-B2FF-6F5194735D98}">
      <dgm:prSet phldrT="[Text]" custT="1"/>
      <dgm:spPr>
        <a:ln>
          <a:solidFill>
            <a:schemeClr val="accent6"/>
          </a:solidFill>
        </a:ln>
      </dgm:spPr>
      <dgm:t>
        <a:bodyPr/>
        <a:lstStyle/>
        <a:p>
          <a:r>
            <a:rPr lang="en-GB" sz="1100">
              <a:latin typeface="Calibri" panose="020F0502020204030204" pitchFamily="34" charset="0"/>
              <a:ea typeface="Calibri" panose="020F0502020204030204" pitchFamily="34" charset="0"/>
              <a:cs typeface="Calibri" panose="020F0502020204030204" pitchFamily="34" charset="0"/>
            </a:rPr>
            <a:t>Broxbourne</a:t>
          </a:r>
        </a:p>
      </dgm:t>
    </dgm:pt>
    <dgm:pt modelId="{1A48612D-0D92-4144-AD1E-307535075207}" type="parTrans" cxnId="{54805086-EE05-4EEB-8C90-4AB141AEAA88}">
      <dgm:prSet/>
      <dgm:spPr/>
      <dgm:t>
        <a:bodyPr/>
        <a:lstStyle/>
        <a:p>
          <a:endParaRPr lang="en-GB"/>
        </a:p>
      </dgm:t>
    </dgm:pt>
    <dgm:pt modelId="{827F4886-2BA6-4783-87A1-4830C1F0A490}" type="sibTrans" cxnId="{54805086-EE05-4EEB-8C90-4AB141AEAA88}">
      <dgm:prSet/>
      <dgm:spPr/>
      <dgm:t>
        <a:bodyPr/>
        <a:lstStyle/>
        <a:p>
          <a:endParaRPr lang="en-GB"/>
        </a:p>
      </dgm:t>
    </dgm:pt>
    <dgm:pt modelId="{347D1F0A-6684-432D-878B-F048A0A54A88}">
      <dgm:prSet phldrT="[Text]" custT="1"/>
      <dgm:spPr/>
      <dgm:t>
        <a:bodyPr/>
        <a:lstStyle/>
        <a:p>
          <a:r>
            <a:rPr lang="en-GB" sz="1100">
              <a:latin typeface="Calibri" panose="020F0502020204030204" pitchFamily="34" charset="0"/>
              <a:ea typeface="Calibri" panose="020F0502020204030204" pitchFamily="34" charset="0"/>
              <a:cs typeface="Calibri" panose="020F0502020204030204" pitchFamily="34" charset="0"/>
            </a:rPr>
            <a:t>Dacorum</a:t>
          </a:r>
        </a:p>
      </dgm:t>
    </dgm:pt>
    <dgm:pt modelId="{3615FA7C-EE98-4F96-A483-2F656AD152A4}" type="parTrans" cxnId="{AE068045-5218-4443-9B09-E42BFB49E082}">
      <dgm:prSet/>
      <dgm:spPr/>
      <dgm:t>
        <a:bodyPr/>
        <a:lstStyle/>
        <a:p>
          <a:endParaRPr lang="en-GB"/>
        </a:p>
      </dgm:t>
    </dgm:pt>
    <dgm:pt modelId="{C2EEACF5-916C-4028-A8B4-AC3A6362F373}" type="sibTrans" cxnId="{AE068045-5218-4443-9B09-E42BFB49E082}">
      <dgm:prSet/>
      <dgm:spPr/>
      <dgm:t>
        <a:bodyPr/>
        <a:lstStyle/>
        <a:p>
          <a:endParaRPr lang="en-GB"/>
        </a:p>
      </dgm:t>
    </dgm:pt>
    <dgm:pt modelId="{F01E41E1-4D64-4B3C-A374-BD98F32E2359}">
      <dgm:prSet phldrT="[Text]" custT="1"/>
      <dgm:spPr>
        <a:ln>
          <a:solidFill>
            <a:srgbClr val="7030A0"/>
          </a:solidFill>
        </a:ln>
      </dgm:spPr>
      <dgm:t>
        <a:bodyPr/>
        <a:lstStyle/>
        <a:p>
          <a:r>
            <a:rPr lang="en-GB" sz="1100">
              <a:latin typeface="Calibri" panose="020F0502020204030204" pitchFamily="34" charset="0"/>
              <a:ea typeface="Calibri" panose="020F0502020204030204" pitchFamily="34" charset="0"/>
              <a:cs typeface="Calibri" panose="020F0502020204030204" pitchFamily="34" charset="0"/>
            </a:rPr>
            <a:t>East Herts </a:t>
          </a:r>
        </a:p>
      </dgm:t>
    </dgm:pt>
    <dgm:pt modelId="{8F32CDB6-41B2-4A2F-8E1B-4DB77E5DACBC}" type="parTrans" cxnId="{EF237395-4ECF-4FC6-9A6F-18ED945C1E33}">
      <dgm:prSet/>
      <dgm:spPr/>
      <dgm:t>
        <a:bodyPr/>
        <a:lstStyle/>
        <a:p>
          <a:endParaRPr lang="en-GB"/>
        </a:p>
      </dgm:t>
    </dgm:pt>
    <dgm:pt modelId="{994E3DC1-4B8F-4338-ADB0-F59355B5B41A}" type="sibTrans" cxnId="{EF237395-4ECF-4FC6-9A6F-18ED945C1E33}">
      <dgm:prSet/>
      <dgm:spPr/>
      <dgm:t>
        <a:bodyPr/>
        <a:lstStyle/>
        <a:p>
          <a:endParaRPr lang="en-GB"/>
        </a:p>
      </dgm:t>
    </dgm:pt>
    <dgm:pt modelId="{815A7108-55F1-4225-932C-61285A0AEE6D}">
      <dgm:prSet custT="1"/>
      <dgm:spPr/>
      <dgm:t>
        <a:bodyPr/>
        <a:lstStyle/>
        <a:p>
          <a:r>
            <a:rPr lang="en-GB" sz="1100">
              <a:latin typeface="Calibri" panose="020F0502020204030204" pitchFamily="34" charset="0"/>
              <a:ea typeface="Calibri" panose="020F0502020204030204" pitchFamily="34" charset="0"/>
              <a:cs typeface="Calibri" panose="020F0502020204030204" pitchFamily="34" charset="0"/>
            </a:rPr>
            <a:t>St Albans</a:t>
          </a:r>
        </a:p>
      </dgm:t>
    </dgm:pt>
    <dgm:pt modelId="{7A838FE3-D041-4DA5-B7DE-60EABC80E006}" type="parTrans" cxnId="{78A42E68-651E-4E82-9722-952C169121DD}">
      <dgm:prSet/>
      <dgm:spPr/>
      <dgm:t>
        <a:bodyPr/>
        <a:lstStyle/>
        <a:p>
          <a:endParaRPr lang="en-GB"/>
        </a:p>
      </dgm:t>
    </dgm:pt>
    <dgm:pt modelId="{69B6AE1B-58E5-4D41-991E-B459D0CAE1C8}" type="sibTrans" cxnId="{78A42E68-651E-4E82-9722-952C169121DD}">
      <dgm:prSet/>
      <dgm:spPr/>
      <dgm:t>
        <a:bodyPr/>
        <a:lstStyle/>
        <a:p>
          <a:endParaRPr lang="en-GB"/>
        </a:p>
      </dgm:t>
    </dgm:pt>
    <dgm:pt modelId="{F1A7A590-1622-489E-8D3F-A11EA0DD5ABD}">
      <dgm:prSet phldrT="[Text]" custT="1"/>
      <dgm:spPr>
        <a:ln>
          <a:solidFill>
            <a:srgbClr val="FFC000"/>
          </a:solidFill>
        </a:ln>
      </dgm:spPr>
      <dgm:t>
        <a:bodyPr/>
        <a:lstStyle/>
        <a:p>
          <a:r>
            <a:rPr lang="en-US" sz="1100">
              <a:latin typeface="Calibri" panose="020F0502020204030204" pitchFamily="34" charset="0"/>
              <a:ea typeface="Calibri" panose="020F0502020204030204" pitchFamily="34" charset="0"/>
              <a:cs typeface="Calibri" panose="020F0502020204030204" pitchFamily="34" charset="0"/>
            </a:rPr>
            <a:t>Hertsmere</a:t>
          </a:r>
          <a:endParaRPr lang="en-GB" sz="1100">
            <a:latin typeface="Calibri" panose="020F0502020204030204" pitchFamily="34" charset="0"/>
            <a:ea typeface="Calibri" panose="020F0502020204030204" pitchFamily="34" charset="0"/>
            <a:cs typeface="Calibri" panose="020F0502020204030204" pitchFamily="34" charset="0"/>
          </a:endParaRPr>
        </a:p>
      </dgm:t>
    </dgm:pt>
    <dgm:pt modelId="{69FCE598-7F7C-40D9-8DC6-FBED69A9017C}" type="parTrans" cxnId="{F41CB79F-60EA-430A-885E-AAD9E244BB23}">
      <dgm:prSet/>
      <dgm:spPr/>
      <dgm:t>
        <a:bodyPr/>
        <a:lstStyle/>
        <a:p>
          <a:endParaRPr lang="en-GB"/>
        </a:p>
      </dgm:t>
    </dgm:pt>
    <dgm:pt modelId="{8540D9B9-72C0-400E-BFF8-E54B4A90254C}" type="sibTrans" cxnId="{F41CB79F-60EA-430A-885E-AAD9E244BB23}">
      <dgm:prSet/>
      <dgm:spPr/>
      <dgm:t>
        <a:bodyPr/>
        <a:lstStyle/>
        <a:p>
          <a:endParaRPr lang="en-GB"/>
        </a:p>
      </dgm:t>
    </dgm:pt>
    <dgm:pt modelId="{0BB7EFDC-5BC3-477F-AA2C-7EBF9C1FB783}">
      <dgm:prSet phldrT="[Text]" custT="1"/>
      <dgm:spPr>
        <a:ln>
          <a:solidFill>
            <a:srgbClr val="00B050"/>
          </a:solidFill>
        </a:ln>
      </dgm:spPr>
      <dgm:t>
        <a:bodyPr/>
        <a:lstStyle/>
        <a:p>
          <a:r>
            <a:rPr lang="en-US" sz="1100">
              <a:latin typeface="Calibri" panose="020F0502020204030204" pitchFamily="34" charset="0"/>
              <a:ea typeface="Calibri" panose="020F0502020204030204" pitchFamily="34" charset="0"/>
              <a:cs typeface="Calibri" panose="020F0502020204030204" pitchFamily="34" charset="0"/>
            </a:rPr>
            <a:t>North Herts</a:t>
          </a:r>
          <a:endParaRPr lang="en-GB" sz="1100">
            <a:latin typeface="Calibri" panose="020F0502020204030204" pitchFamily="34" charset="0"/>
            <a:ea typeface="Calibri" panose="020F0502020204030204" pitchFamily="34" charset="0"/>
            <a:cs typeface="Calibri" panose="020F0502020204030204" pitchFamily="34" charset="0"/>
          </a:endParaRPr>
        </a:p>
      </dgm:t>
    </dgm:pt>
    <dgm:pt modelId="{1D664321-9BEF-4877-BFF4-ED1D781FEF16}" type="parTrans" cxnId="{8C79B891-ACF3-4758-BA07-B3BEA3DAA062}">
      <dgm:prSet/>
      <dgm:spPr/>
      <dgm:t>
        <a:bodyPr/>
        <a:lstStyle/>
        <a:p>
          <a:endParaRPr lang="en-GB"/>
        </a:p>
      </dgm:t>
    </dgm:pt>
    <dgm:pt modelId="{C0E853A6-4FAD-467F-9464-F85DDD15C1DE}" type="sibTrans" cxnId="{8C79B891-ACF3-4758-BA07-B3BEA3DAA062}">
      <dgm:prSet/>
      <dgm:spPr/>
      <dgm:t>
        <a:bodyPr/>
        <a:lstStyle/>
        <a:p>
          <a:endParaRPr lang="en-GB"/>
        </a:p>
      </dgm:t>
    </dgm:pt>
    <dgm:pt modelId="{02FD87D6-AE8B-4F3D-88F4-FE555A4C4F63}">
      <dgm:prSet custT="1"/>
      <dgm:spPr>
        <a:ln>
          <a:solidFill>
            <a:srgbClr val="7030A0"/>
          </a:solidFill>
        </a:ln>
      </dgm:spPr>
      <dgm:t>
        <a:bodyPr/>
        <a:lstStyle/>
        <a:p>
          <a:r>
            <a:rPr lang="en-US" sz="1100">
              <a:latin typeface="Calibri" panose="020F0502020204030204" pitchFamily="34" charset="0"/>
              <a:ea typeface="Calibri" panose="020F0502020204030204" pitchFamily="34" charset="0"/>
              <a:cs typeface="Calibri" panose="020F0502020204030204" pitchFamily="34" charset="0"/>
            </a:rPr>
            <a:t>Stevenage</a:t>
          </a:r>
          <a:endParaRPr lang="en-GB" sz="1100">
            <a:latin typeface="Calibri" panose="020F0502020204030204" pitchFamily="34" charset="0"/>
            <a:ea typeface="Calibri" panose="020F0502020204030204" pitchFamily="34" charset="0"/>
            <a:cs typeface="Calibri" panose="020F0502020204030204" pitchFamily="34" charset="0"/>
          </a:endParaRPr>
        </a:p>
      </dgm:t>
    </dgm:pt>
    <dgm:pt modelId="{E09F6A2E-EFD5-4F6F-8A7E-62F3800B06A1}" type="parTrans" cxnId="{D55B7AD3-CEEF-44F6-A0EA-AF4B2CF6872D}">
      <dgm:prSet/>
      <dgm:spPr/>
      <dgm:t>
        <a:bodyPr/>
        <a:lstStyle/>
        <a:p>
          <a:endParaRPr lang="en-GB"/>
        </a:p>
      </dgm:t>
    </dgm:pt>
    <dgm:pt modelId="{6630E728-2DD8-4CC2-8C1D-801A7DFC643E}" type="sibTrans" cxnId="{D55B7AD3-CEEF-44F6-A0EA-AF4B2CF6872D}">
      <dgm:prSet/>
      <dgm:spPr/>
      <dgm:t>
        <a:bodyPr/>
        <a:lstStyle/>
        <a:p>
          <a:endParaRPr lang="en-GB"/>
        </a:p>
      </dgm:t>
    </dgm:pt>
    <dgm:pt modelId="{F8282D57-2394-4FDB-8A44-8B3956711DC6}">
      <dgm:prSet custT="1"/>
      <dgm:spPr>
        <a:ln>
          <a:solidFill>
            <a:srgbClr val="FF0000"/>
          </a:solidFill>
        </a:ln>
      </dgm:spPr>
      <dgm:t>
        <a:bodyPr/>
        <a:lstStyle/>
        <a:p>
          <a:r>
            <a:rPr lang="en-US" sz="1100">
              <a:latin typeface="Calibri" panose="020F0502020204030204" pitchFamily="34" charset="0"/>
              <a:ea typeface="Calibri" panose="020F0502020204030204" pitchFamily="34" charset="0"/>
              <a:cs typeface="Calibri" panose="020F0502020204030204" pitchFamily="34" charset="0"/>
            </a:rPr>
            <a:t>Three Rivers</a:t>
          </a:r>
          <a:endParaRPr lang="en-GB" sz="1100">
            <a:latin typeface="Calibri" panose="020F0502020204030204" pitchFamily="34" charset="0"/>
            <a:ea typeface="Calibri" panose="020F0502020204030204" pitchFamily="34" charset="0"/>
            <a:cs typeface="Calibri" panose="020F0502020204030204" pitchFamily="34" charset="0"/>
          </a:endParaRPr>
        </a:p>
      </dgm:t>
    </dgm:pt>
    <dgm:pt modelId="{6AA5201C-18E4-4F56-BA7D-3BBC12C0CD71}" type="parTrans" cxnId="{ADB8F7CC-10BB-4059-8369-EC474D810303}">
      <dgm:prSet/>
      <dgm:spPr/>
      <dgm:t>
        <a:bodyPr/>
        <a:lstStyle/>
        <a:p>
          <a:endParaRPr lang="en-GB"/>
        </a:p>
      </dgm:t>
    </dgm:pt>
    <dgm:pt modelId="{A6ED91E4-C2D3-43DD-9049-EC78547FD23A}" type="sibTrans" cxnId="{ADB8F7CC-10BB-4059-8369-EC474D810303}">
      <dgm:prSet/>
      <dgm:spPr/>
      <dgm:t>
        <a:bodyPr/>
        <a:lstStyle/>
        <a:p>
          <a:endParaRPr lang="en-GB"/>
        </a:p>
      </dgm:t>
    </dgm:pt>
    <dgm:pt modelId="{0F09ABA7-383A-4FC4-99C8-33D87B592B29}">
      <dgm:prSet custT="1"/>
      <dgm:spPr/>
      <dgm:t>
        <a:bodyPr/>
        <a:lstStyle/>
        <a:p>
          <a:r>
            <a:rPr lang="en-US" sz="1100">
              <a:latin typeface="Calibri" panose="020F0502020204030204" pitchFamily="34" charset="0"/>
              <a:ea typeface="Calibri" panose="020F0502020204030204" pitchFamily="34" charset="0"/>
              <a:cs typeface="Calibri" panose="020F0502020204030204" pitchFamily="34" charset="0"/>
            </a:rPr>
            <a:t>Wel-Hat</a:t>
          </a:r>
          <a:endParaRPr lang="en-GB" sz="1100">
            <a:latin typeface="Calibri" panose="020F0502020204030204" pitchFamily="34" charset="0"/>
            <a:ea typeface="Calibri" panose="020F0502020204030204" pitchFamily="34" charset="0"/>
            <a:cs typeface="Calibri" panose="020F0502020204030204" pitchFamily="34" charset="0"/>
          </a:endParaRPr>
        </a:p>
      </dgm:t>
    </dgm:pt>
    <dgm:pt modelId="{CC9F7839-BB90-4113-B283-4A64526C546D}" type="parTrans" cxnId="{A4934D2C-095C-4ECE-978A-2AEDD2A3E661}">
      <dgm:prSet/>
      <dgm:spPr/>
      <dgm:t>
        <a:bodyPr/>
        <a:lstStyle/>
        <a:p>
          <a:endParaRPr lang="en-GB"/>
        </a:p>
      </dgm:t>
    </dgm:pt>
    <dgm:pt modelId="{817E7547-D856-480C-A80C-2FC9F147F42A}" type="sibTrans" cxnId="{A4934D2C-095C-4ECE-978A-2AEDD2A3E661}">
      <dgm:prSet/>
      <dgm:spPr/>
      <dgm:t>
        <a:bodyPr/>
        <a:lstStyle/>
        <a:p>
          <a:endParaRPr lang="en-GB"/>
        </a:p>
      </dgm:t>
    </dgm:pt>
    <dgm:pt modelId="{3048106E-C8CA-480B-8478-4B214FEDD51B}">
      <dgm:prSet custT="1"/>
      <dgm:spPr>
        <a:ln>
          <a:solidFill>
            <a:srgbClr val="FFC000"/>
          </a:solidFill>
        </a:ln>
      </dgm:spPr>
      <dgm:t>
        <a:bodyPr/>
        <a:lstStyle/>
        <a:p>
          <a:r>
            <a:rPr lang="en-US" sz="1100">
              <a:latin typeface="Calibri" panose="020F0502020204030204" pitchFamily="34" charset="0"/>
              <a:ea typeface="Calibri" panose="020F0502020204030204" pitchFamily="34" charset="0"/>
              <a:cs typeface="Calibri" panose="020F0502020204030204" pitchFamily="34" charset="0"/>
            </a:rPr>
            <a:t>Watford</a:t>
          </a:r>
          <a:endParaRPr lang="en-GB" sz="1100">
            <a:latin typeface="Calibri" panose="020F0502020204030204" pitchFamily="34" charset="0"/>
            <a:ea typeface="Calibri" panose="020F0502020204030204" pitchFamily="34" charset="0"/>
            <a:cs typeface="Calibri" panose="020F0502020204030204" pitchFamily="34" charset="0"/>
          </a:endParaRPr>
        </a:p>
      </dgm:t>
    </dgm:pt>
    <dgm:pt modelId="{5B4E5CB2-EEA6-44A0-8B10-9B38CD06EFBC}" type="parTrans" cxnId="{3BB8FB6B-ECFB-40A5-92BA-53B288F5E883}">
      <dgm:prSet/>
      <dgm:spPr/>
      <dgm:t>
        <a:bodyPr/>
        <a:lstStyle/>
        <a:p>
          <a:endParaRPr lang="en-GB"/>
        </a:p>
      </dgm:t>
    </dgm:pt>
    <dgm:pt modelId="{EAB4170E-3678-4B42-BACA-CB3A6FB5F74E}" type="sibTrans" cxnId="{3BB8FB6B-ECFB-40A5-92BA-53B288F5E883}">
      <dgm:prSet/>
      <dgm:spPr/>
      <dgm:t>
        <a:bodyPr/>
        <a:lstStyle/>
        <a:p>
          <a:endParaRPr lang="en-GB"/>
        </a:p>
      </dgm:t>
    </dgm:pt>
    <dgm:pt modelId="{F03E4282-B07E-4695-9035-F3606878E618}">
      <dgm:prSet custT="1"/>
      <dgm:spPr/>
      <dgm:t>
        <a:bodyPr/>
        <a:lstStyle/>
        <a:p>
          <a:endParaRPr lang="en-GB" sz="1100">
            <a:latin typeface="Calibri" panose="020F0502020204030204" pitchFamily="34" charset="0"/>
            <a:ea typeface="Calibri" panose="020F0502020204030204" pitchFamily="34" charset="0"/>
            <a:cs typeface="Calibri" panose="020F0502020204030204" pitchFamily="34" charset="0"/>
          </a:endParaRPr>
        </a:p>
      </dgm:t>
    </dgm:pt>
    <dgm:pt modelId="{AE051D72-07F5-4FF6-81B3-9425E855D553}" type="parTrans" cxnId="{1CB75214-2F35-4BBD-9373-C42F627B57A3}">
      <dgm:prSet/>
      <dgm:spPr/>
      <dgm:t>
        <a:bodyPr/>
        <a:lstStyle/>
        <a:p>
          <a:endParaRPr lang="en-GB"/>
        </a:p>
      </dgm:t>
    </dgm:pt>
    <dgm:pt modelId="{EF450502-DCD8-47C6-BD9D-8D31F434FF32}" type="sibTrans" cxnId="{1CB75214-2F35-4BBD-9373-C42F627B57A3}">
      <dgm:prSet/>
      <dgm:spPr/>
      <dgm:t>
        <a:bodyPr/>
        <a:lstStyle/>
        <a:p>
          <a:endParaRPr lang="en-GB"/>
        </a:p>
      </dgm:t>
    </dgm:pt>
    <dgm:pt modelId="{356ADA55-2CE2-472C-B39F-EA284230510E}">
      <dgm:prSet phldrT="[Text]" custT="1"/>
      <dgm:spPr>
        <a:ln>
          <a:solidFill>
            <a:srgbClr val="FF0000"/>
          </a:solidFill>
        </a:ln>
      </dgm:spPr>
      <dgm:t>
        <a:bodyPr/>
        <a:lstStyle/>
        <a:p>
          <a:r>
            <a:rPr lang="en-US" sz="1100" b="0">
              <a:latin typeface="Calibri" panose="020F0502020204030204" pitchFamily="34" charset="0"/>
              <a:ea typeface="Calibri" panose="020F0502020204030204" pitchFamily="34" charset="0"/>
              <a:cs typeface="Calibri" panose="020F0502020204030204" pitchFamily="34" charset="0"/>
            </a:rPr>
            <a:t>HCC</a:t>
          </a:r>
          <a:endParaRPr lang="en-GB" sz="1100" b="0">
            <a:latin typeface="Calibri" panose="020F0502020204030204" pitchFamily="34" charset="0"/>
            <a:ea typeface="Calibri" panose="020F0502020204030204" pitchFamily="34" charset="0"/>
            <a:cs typeface="Calibri" panose="020F0502020204030204" pitchFamily="34" charset="0"/>
          </a:endParaRPr>
        </a:p>
      </dgm:t>
    </dgm:pt>
    <dgm:pt modelId="{519FBDD9-AB7A-4F9F-A894-88FC72D736C2}" type="parTrans" cxnId="{7531984D-6E59-4D28-93C5-3E0543996835}">
      <dgm:prSet/>
      <dgm:spPr/>
      <dgm:t>
        <a:bodyPr/>
        <a:lstStyle/>
        <a:p>
          <a:endParaRPr lang="en-GB"/>
        </a:p>
      </dgm:t>
    </dgm:pt>
    <dgm:pt modelId="{229F8D5B-0DBC-4277-BA7B-D388B81AF5D9}" type="sibTrans" cxnId="{7531984D-6E59-4D28-93C5-3E0543996835}">
      <dgm:prSet/>
      <dgm:spPr/>
      <dgm:t>
        <a:bodyPr/>
        <a:lstStyle/>
        <a:p>
          <a:endParaRPr lang="en-GB"/>
        </a:p>
      </dgm:t>
    </dgm:pt>
    <dgm:pt modelId="{7177145C-8542-4F56-966A-B01D4ED5C9CE}" type="pres">
      <dgm:prSet presAssocID="{5617B2E9-5152-45BC-831A-3C07BD919C07}" presName="Name0" presStyleCnt="0">
        <dgm:presLayoutVars>
          <dgm:chMax val="1"/>
          <dgm:dir/>
          <dgm:animLvl val="ctr"/>
          <dgm:resizeHandles val="exact"/>
        </dgm:presLayoutVars>
      </dgm:prSet>
      <dgm:spPr/>
    </dgm:pt>
    <dgm:pt modelId="{DDDEACCD-6F7C-4D62-992B-46BFEC120272}" type="pres">
      <dgm:prSet presAssocID="{A22EBD82-E001-4D7C-AB38-EA3FC61A7007}" presName="centerShape" presStyleLbl="node0" presStyleIdx="0" presStyleCnt="1" custScaleX="203834" custScaleY="201182"/>
      <dgm:spPr/>
    </dgm:pt>
    <dgm:pt modelId="{32DD7D1C-1594-49C6-B7E3-78D77B4687BD}" type="pres">
      <dgm:prSet presAssocID="{1A48612D-0D92-4144-AD1E-307535075207}" presName="parTrans" presStyleLbl="sibTrans2D1" presStyleIdx="0" presStyleCnt="11" custAng="10800000"/>
      <dgm:spPr/>
    </dgm:pt>
    <dgm:pt modelId="{084DB728-B2FE-44AB-87C2-1B4ADB203F4E}" type="pres">
      <dgm:prSet presAssocID="{1A48612D-0D92-4144-AD1E-307535075207}" presName="connectorText" presStyleLbl="sibTrans2D1" presStyleIdx="0" presStyleCnt="11"/>
      <dgm:spPr/>
    </dgm:pt>
    <dgm:pt modelId="{91E1A094-D26B-49BA-B505-10D30706E41B}" type="pres">
      <dgm:prSet presAssocID="{39429697-E5AF-41CD-B2FF-6F5194735D98}" presName="node" presStyleLbl="node1" presStyleIdx="0" presStyleCnt="11" custScaleX="127754" custScaleY="126868" custRadScaleRad="103673" custRadScaleInc="792401">
        <dgm:presLayoutVars>
          <dgm:bulletEnabled val="1"/>
        </dgm:presLayoutVars>
      </dgm:prSet>
      <dgm:spPr/>
    </dgm:pt>
    <dgm:pt modelId="{D39C3C3D-96B6-4039-984F-C5461CC11828}" type="pres">
      <dgm:prSet presAssocID="{3615FA7C-EE98-4F96-A483-2F656AD152A4}" presName="parTrans" presStyleLbl="sibTrans2D1" presStyleIdx="1" presStyleCnt="11" custAng="10562735"/>
      <dgm:spPr/>
    </dgm:pt>
    <dgm:pt modelId="{10A92F41-F845-4532-81A3-D0464133A3D9}" type="pres">
      <dgm:prSet presAssocID="{3615FA7C-EE98-4F96-A483-2F656AD152A4}" presName="connectorText" presStyleLbl="sibTrans2D1" presStyleIdx="1" presStyleCnt="11"/>
      <dgm:spPr/>
    </dgm:pt>
    <dgm:pt modelId="{C82B0082-CF95-4A2E-B9E1-98EC07A3348D}" type="pres">
      <dgm:prSet presAssocID="{347D1F0A-6684-432D-878B-F048A0A54A88}" presName="node" presStyleLbl="node1" presStyleIdx="1" presStyleCnt="11" custScaleX="116683" custScaleY="117974">
        <dgm:presLayoutVars>
          <dgm:bulletEnabled val="1"/>
        </dgm:presLayoutVars>
      </dgm:prSet>
      <dgm:spPr/>
    </dgm:pt>
    <dgm:pt modelId="{CF3D68BC-B79B-4463-ADCE-1FFCF63BB28B}" type="pres">
      <dgm:prSet presAssocID="{8F32CDB6-41B2-4A2F-8E1B-4DB77E5DACBC}" presName="parTrans" presStyleLbl="sibTrans2D1" presStyleIdx="2" presStyleCnt="11" custAng="10745132"/>
      <dgm:spPr/>
    </dgm:pt>
    <dgm:pt modelId="{C974AC48-02B5-4694-A2CF-0AAB0FF86E77}" type="pres">
      <dgm:prSet presAssocID="{8F32CDB6-41B2-4A2F-8E1B-4DB77E5DACBC}" presName="connectorText" presStyleLbl="sibTrans2D1" presStyleIdx="2" presStyleCnt="11"/>
      <dgm:spPr/>
    </dgm:pt>
    <dgm:pt modelId="{AF48FB0C-C16C-4F44-B8B2-F208F164690E}" type="pres">
      <dgm:prSet presAssocID="{F01E41E1-4D64-4B3C-A374-BD98F32E2359}" presName="node" presStyleLbl="node1" presStyleIdx="2" presStyleCnt="11" custScaleX="127442" custScaleY="121040">
        <dgm:presLayoutVars>
          <dgm:bulletEnabled val="1"/>
        </dgm:presLayoutVars>
      </dgm:prSet>
      <dgm:spPr/>
    </dgm:pt>
    <dgm:pt modelId="{8179D69A-C2E9-418D-A6BA-7F3A51A094B4}" type="pres">
      <dgm:prSet presAssocID="{69FCE598-7F7C-40D9-8DC6-FBED69A9017C}" presName="parTrans" presStyleLbl="sibTrans2D1" presStyleIdx="3" presStyleCnt="11" custAng="11013595"/>
      <dgm:spPr/>
    </dgm:pt>
    <dgm:pt modelId="{BC90C070-8D7F-4987-A65C-57288AFAD21F}" type="pres">
      <dgm:prSet presAssocID="{69FCE598-7F7C-40D9-8DC6-FBED69A9017C}" presName="connectorText" presStyleLbl="sibTrans2D1" presStyleIdx="3" presStyleCnt="11"/>
      <dgm:spPr/>
    </dgm:pt>
    <dgm:pt modelId="{85136A7D-A7AD-434A-9A0C-1B030FA2064F}" type="pres">
      <dgm:prSet presAssocID="{F1A7A590-1622-489E-8D3F-A11EA0DD5ABD}" presName="node" presStyleLbl="node1" presStyleIdx="3" presStyleCnt="11" custScaleX="115748" custScaleY="115408">
        <dgm:presLayoutVars>
          <dgm:bulletEnabled val="1"/>
        </dgm:presLayoutVars>
      </dgm:prSet>
      <dgm:spPr/>
    </dgm:pt>
    <dgm:pt modelId="{ECF7A841-E891-49ED-8B3F-FB8AB31C8284}" type="pres">
      <dgm:prSet presAssocID="{519FBDD9-AB7A-4F9F-A894-88FC72D736C2}" presName="parTrans" presStyleLbl="sibTrans2D1" presStyleIdx="4" presStyleCnt="11" custAng="10910052"/>
      <dgm:spPr/>
    </dgm:pt>
    <dgm:pt modelId="{7F4CB0CF-FA59-40C2-85B9-AB8A7AB8D22A}" type="pres">
      <dgm:prSet presAssocID="{519FBDD9-AB7A-4F9F-A894-88FC72D736C2}" presName="connectorText" presStyleLbl="sibTrans2D1" presStyleIdx="4" presStyleCnt="11"/>
      <dgm:spPr/>
    </dgm:pt>
    <dgm:pt modelId="{1B6DBF78-D8F5-44E5-8593-AB8D093F0094}" type="pres">
      <dgm:prSet presAssocID="{356ADA55-2CE2-472C-B39F-EA284230510E}" presName="node" presStyleLbl="node1" presStyleIdx="4" presStyleCnt="11" custScaleX="122370" custScaleY="121581" custRadScaleRad="99235" custRadScaleInc="-800300">
        <dgm:presLayoutVars>
          <dgm:bulletEnabled val="1"/>
        </dgm:presLayoutVars>
      </dgm:prSet>
      <dgm:spPr/>
    </dgm:pt>
    <dgm:pt modelId="{F1EAF9C8-4923-4483-B0DA-34A60D14DCE0}" type="pres">
      <dgm:prSet presAssocID="{1D664321-9BEF-4877-BFF4-ED1D781FEF16}" presName="parTrans" presStyleLbl="sibTrans2D1" presStyleIdx="5" presStyleCnt="11" custAng="10982631"/>
      <dgm:spPr/>
    </dgm:pt>
    <dgm:pt modelId="{6621E200-10F1-4748-AC0C-5F1BD35B7C1A}" type="pres">
      <dgm:prSet presAssocID="{1D664321-9BEF-4877-BFF4-ED1D781FEF16}" presName="connectorText" presStyleLbl="sibTrans2D1" presStyleIdx="5" presStyleCnt="11"/>
      <dgm:spPr/>
    </dgm:pt>
    <dgm:pt modelId="{9DE04E67-8F92-47CA-AC0C-39F5EC1CDD57}" type="pres">
      <dgm:prSet presAssocID="{0BB7EFDC-5BC3-477F-AA2C-7EBF9C1FB783}" presName="node" presStyleLbl="node1" presStyleIdx="5" presStyleCnt="11" custScaleX="125250" custScaleY="121199">
        <dgm:presLayoutVars>
          <dgm:bulletEnabled val="1"/>
        </dgm:presLayoutVars>
      </dgm:prSet>
      <dgm:spPr/>
    </dgm:pt>
    <dgm:pt modelId="{EBC80BBD-1974-4D81-8CFB-D177D02C6382}" type="pres">
      <dgm:prSet presAssocID="{7A838FE3-D041-4DA5-B7DE-60EABC80E006}" presName="parTrans" presStyleLbl="sibTrans2D1" presStyleIdx="6" presStyleCnt="11" custAng="10800000"/>
      <dgm:spPr/>
    </dgm:pt>
    <dgm:pt modelId="{C71312EC-1369-4943-A563-195A36A43A9E}" type="pres">
      <dgm:prSet presAssocID="{7A838FE3-D041-4DA5-B7DE-60EABC80E006}" presName="connectorText" presStyleLbl="sibTrans2D1" presStyleIdx="6" presStyleCnt="11"/>
      <dgm:spPr/>
    </dgm:pt>
    <dgm:pt modelId="{D43E74F3-A7D2-42A8-ABB7-CA19B0C313A0}" type="pres">
      <dgm:prSet presAssocID="{815A7108-55F1-4225-932C-61285A0AEE6D}" presName="node" presStyleLbl="node1" presStyleIdx="6" presStyleCnt="11" custScaleX="123503" custScaleY="120335">
        <dgm:presLayoutVars>
          <dgm:bulletEnabled val="1"/>
        </dgm:presLayoutVars>
      </dgm:prSet>
      <dgm:spPr/>
    </dgm:pt>
    <dgm:pt modelId="{CB4C99A0-E687-4B7C-BBD9-D63C3CB4B256}" type="pres">
      <dgm:prSet presAssocID="{E09F6A2E-EFD5-4F6F-8A7E-62F3800B06A1}" presName="parTrans" presStyleLbl="sibTrans2D1" presStyleIdx="7" presStyleCnt="11" custAng="10917248"/>
      <dgm:spPr/>
    </dgm:pt>
    <dgm:pt modelId="{C08573CE-79B2-45F9-9234-479D3CCC29B2}" type="pres">
      <dgm:prSet presAssocID="{E09F6A2E-EFD5-4F6F-8A7E-62F3800B06A1}" presName="connectorText" presStyleLbl="sibTrans2D1" presStyleIdx="7" presStyleCnt="11"/>
      <dgm:spPr/>
    </dgm:pt>
    <dgm:pt modelId="{1DCDF91B-E60A-4CC5-90B6-AE07B1152670}" type="pres">
      <dgm:prSet presAssocID="{02FD87D6-AE8B-4F3D-88F4-FE555A4C4F63}" presName="node" presStyleLbl="node1" presStyleIdx="7" presStyleCnt="11" custScaleX="120490" custScaleY="122287">
        <dgm:presLayoutVars>
          <dgm:bulletEnabled val="1"/>
        </dgm:presLayoutVars>
      </dgm:prSet>
      <dgm:spPr/>
    </dgm:pt>
    <dgm:pt modelId="{097F6B15-057B-468B-9F4B-F29D5C4E88B7}" type="pres">
      <dgm:prSet presAssocID="{6AA5201C-18E4-4F56-BA7D-3BBC12C0CD71}" presName="parTrans" presStyleLbl="sibTrans2D1" presStyleIdx="8" presStyleCnt="11" custAng="10485252"/>
      <dgm:spPr/>
    </dgm:pt>
    <dgm:pt modelId="{E7618C09-5652-47B6-8264-39EBC12FEF6A}" type="pres">
      <dgm:prSet presAssocID="{6AA5201C-18E4-4F56-BA7D-3BBC12C0CD71}" presName="connectorText" presStyleLbl="sibTrans2D1" presStyleIdx="8" presStyleCnt="11"/>
      <dgm:spPr/>
    </dgm:pt>
    <dgm:pt modelId="{98C992E0-D85F-4A72-A306-0A3A41E881D1}" type="pres">
      <dgm:prSet presAssocID="{F8282D57-2394-4FDB-8A44-8B3956711DC6}" presName="node" presStyleLbl="node1" presStyleIdx="8" presStyleCnt="11" custScaleX="125387" custScaleY="123380">
        <dgm:presLayoutVars>
          <dgm:bulletEnabled val="1"/>
        </dgm:presLayoutVars>
      </dgm:prSet>
      <dgm:spPr/>
    </dgm:pt>
    <dgm:pt modelId="{34ED900E-BD64-499E-8448-249CBD013E03}" type="pres">
      <dgm:prSet presAssocID="{CC9F7839-BB90-4113-B283-4A64526C546D}" presName="parTrans" presStyleLbl="sibTrans2D1" presStyleIdx="9" presStyleCnt="11" custAng="11290196" custLinFactNeighborX="-3560" custLinFactNeighborY="-3056"/>
      <dgm:spPr/>
    </dgm:pt>
    <dgm:pt modelId="{D25DB8B7-F2EC-484B-866C-D22C544E063B}" type="pres">
      <dgm:prSet presAssocID="{CC9F7839-BB90-4113-B283-4A64526C546D}" presName="connectorText" presStyleLbl="sibTrans2D1" presStyleIdx="9" presStyleCnt="11"/>
      <dgm:spPr/>
    </dgm:pt>
    <dgm:pt modelId="{D805D117-7696-40C5-9A7A-733962649E9C}" type="pres">
      <dgm:prSet presAssocID="{0F09ABA7-383A-4FC4-99C8-33D87B592B29}" presName="node" presStyleLbl="node1" presStyleIdx="9" presStyleCnt="11" custScaleX="117909" custScaleY="113281">
        <dgm:presLayoutVars>
          <dgm:bulletEnabled val="1"/>
        </dgm:presLayoutVars>
      </dgm:prSet>
      <dgm:spPr/>
    </dgm:pt>
    <dgm:pt modelId="{CE3FDE66-6304-4DA8-96BB-8C56E6D1321F}" type="pres">
      <dgm:prSet presAssocID="{5B4E5CB2-EEA6-44A0-8B10-9B38CD06EFBC}" presName="parTrans" presStyleLbl="sibTrans2D1" presStyleIdx="10" presStyleCnt="11" custAng="10871050"/>
      <dgm:spPr/>
    </dgm:pt>
    <dgm:pt modelId="{B2083AFF-4ABF-4863-9BC6-DB028936D169}" type="pres">
      <dgm:prSet presAssocID="{5B4E5CB2-EEA6-44A0-8B10-9B38CD06EFBC}" presName="connectorText" presStyleLbl="sibTrans2D1" presStyleIdx="10" presStyleCnt="11"/>
      <dgm:spPr/>
    </dgm:pt>
    <dgm:pt modelId="{974AA5C7-2A16-45BF-8B5A-C65F54B7B1E2}" type="pres">
      <dgm:prSet presAssocID="{3048106E-C8CA-480B-8478-4B214FEDD51B}" presName="node" presStyleLbl="node1" presStyleIdx="10" presStyleCnt="11" custScaleX="121142" custScaleY="119755">
        <dgm:presLayoutVars>
          <dgm:bulletEnabled val="1"/>
        </dgm:presLayoutVars>
      </dgm:prSet>
      <dgm:spPr/>
    </dgm:pt>
  </dgm:ptLst>
  <dgm:cxnLst>
    <dgm:cxn modelId="{5C090402-EF47-47D9-937E-5AA808CBD461}" type="presOf" srcId="{A22EBD82-E001-4D7C-AB38-EA3FC61A7007}" destId="{DDDEACCD-6F7C-4D62-992B-46BFEC120272}" srcOrd="0" destOrd="0" presId="urn:microsoft.com/office/officeart/2005/8/layout/radial5"/>
    <dgm:cxn modelId="{1CB75214-2F35-4BBD-9373-C42F627B57A3}" srcId="{5617B2E9-5152-45BC-831A-3C07BD919C07}" destId="{F03E4282-B07E-4695-9035-F3606878E618}" srcOrd="1" destOrd="0" parTransId="{AE051D72-07F5-4FF6-81B3-9425E855D553}" sibTransId="{EF450502-DCD8-47C6-BD9D-8D31F434FF32}"/>
    <dgm:cxn modelId="{A6550525-E75C-4786-B08E-DAE4AA7E5447}" type="presOf" srcId="{6AA5201C-18E4-4F56-BA7D-3BBC12C0CD71}" destId="{097F6B15-057B-468B-9F4B-F29D5C4E88B7}" srcOrd="0" destOrd="0" presId="urn:microsoft.com/office/officeart/2005/8/layout/radial5"/>
    <dgm:cxn modelId="{43FCC428-AB66-4EAC-85C3-FDA4091D025A}" type="presOf" srcId="{F01E41E1-4D64-4B3C-A374-BD98F32E2359}" destId="{AF48FB0C-C16C-4F44-B8B2-F208F164690E}" srcOrd="0" destOrd="0" presId="urn:microsoft.com/office/officeart/2005/8/layout/radial5"/>
    <dgm:cxn modelId="{A4934D2C-095C-4ECE-978A-2AEDD2A3E661}" srcId="{A22EBD82-E001-4D7C-AB38-EA3FC61A7007}" destId="{0F09ABA7-383A-4FC4-99C8-33D87B592B29}" srcOrd="9" destOrd="0" parTransId="{CC9F7839-BB90-4113-B283-4A64526C546D}" sibTransId="{817E7547-D856-480C-A80C-2FC9F147F42A}"/>
    <dgm:cxn modelId="{71F44632-40D0-427A-B285-7EAB7E2E69B6}" type="presOf" srcId="{1A48612D-0D92-4144-AD1E-307535075207}" destId="{084DB728-B2FE-44AB-87C2-1B4ADB203F4E}" srcOrd="1" destOrd="0" presId="urn:microsoft.com/office/officeart/2005/8/layout/radial5"/>
    <dgm:cxn modelId="{2E46FE33-B84A-4BCC-AFD3-B09EACDBFA66}" type="presOf" srcId="{F1A7A590-1622-489E-8D3F-A11EA0DD5ABD}" destId="{85136A7D-A7AD-434A-9A0C-1B030FA2064F}" srcOrd="0" destOrd="0" presId="urn:microsoft.com/office/officeart/2005/8/layout/radial5"/>
    <dgm:cxn modelId="{5AD33237-A19A-4D9A-AFDE-D6005092C506}" type="presOf" srcId="{E09F6A2E-EFD5-4F6F-8A7E-62F3800B06A1}" destId="{C08573CE-79B2-45F9-9234-479D3CCC29B2}" srcOrd="1" destOrd="0" presId="urn:microsoft.com/office/officeart/2005/8/layout/radial5"/>
    <dgm:cxn modelId="{37D3F438-D6CE-4550-B4EE-A694AE0D0871}" type="presOf" srcId="{8F32CDB6-41B2-4A2F-8E1B-4DB77E5DACBC}" destId="{CF3D68BC-B79B-4463-ADCE-1FFCF63BB28B}" srcOrd="0" destOrd="0" presId="urn:microsoft.com/office/officeart/2005/8/layout/radial5"/>
    <dgm:cxn modelId="{AFE9F83C-6E56-4D70-BE12-88AA21EB56DB}" type="presOf" srcId="{815A7108-55F1-4225-932C-61285A0AEE6D}" destId="{D43E74F3-A7D2-42A8-ABB7-CA19B0C313A0}" srcOrd="0" destOrd="0" presId="urn:microsoft.com/office/officeart/2005/8/layout/radial5"/>
    <dgm:cxn modelId="{8F24633E-E36A-4218-A9A6-B74ECAD4A944}" type="presOf" srcId="{8F32CDB6-41B2-4A2F-8E1B-4DB77E5DACBC}" destId="{C974AC48-02B5-4694-A2CF-0AAB0FF86E77}" srcOrd="1" destOrd="0" presId="urn:microsoft.com/office/officeart/2005/8/layout/radial5"/>
    <dgm:cxn modelId="{510E815F-D918-4471-87AE-8AF7F8580D89}" type="presOf" srcId="{0BB7EFDC-5BC3-477F-AA2C-7EBF9C1FB783}" destId="{9DE04E67-8F92-47CA-AC0C-39F5EC1CDD57}" srcOrd="0" destOrd="0" presId="urn:microsoft.com/office/officeart/2005/8/layout/radial5"/>
    <dgm:cxn modelId="{36381360-66D5-4CA9-8700-8D255EED4270}" type="presOf" srcId="{3048106E-C8CA-480B-8478-4B214FEDD51B}" destId="{974AA5C7-2A16-45BF-8B5A-C65F54B7B1E2}" srcOrd="0" destOrd="0" presId="urn:microsoft.com/office/officeart/2005/8/layout/radial5"/>
    <dgm:cxn modelId="{EC274D64-67E9-4C3A-9A3A-C803736C8297}" type="presOf" srcId="{7A838FE3-D041-4DA5-B7DE-60EABC80E006}" destId="{EBC80BBD-1974-4D81-8CFB-D177D02C6382}" srcOrd="0" destOrd="0" presId="urn:microsoft.com/office/officeart/2005/8/layout/radial5"/>
    <dgm:cxn modelId="{AE068045-5218-4443-9B09-E42BFB49E082}" srcId="{A22EBD82-E001-4D7C-AB38-EA3FC61A7007}" destId="{347D1F0A-6684-432D-878B-F048A0A54A88}" srcOrd="1" destOrd="0" parTransId="{3615FA7C-EE98-4F96-A483-2F656AD152A4}" sibTransId="{C2EEACF5-916C-4028-A8B4-AC3A6362F373}"/>
    <dgm:cxn modelId="{78A42E68-651E-4E82-9722-952C169121DD}" srcId="{A22EBD82-E001-4D7C-AB38-EA3FC61A7007}" destId="{815A7108-55F1-4225-932C-61285A0AEE6D}" srcOrd="6" destOrd="0" parTransId="{7A838FE3-D041-4DA5-B7DE-60EABC80E006}" sibTransId="{69B6AE1B-58E5-4D41-991E-B459D0CAE1C8}"/>
    <dgm:cxn modelId="{3BB8FB6B-ECFB-40A5-92BA-53B288F5E883}" srcId="{A22EBD82-E001-4D7C-AB38-EA3FC61A7007}" destId="{3048106E-C8CA-480B-8478-4B214FEDD51B}" srcOrd="10" destOrd="0" parTransId="{5B4E5CB2-EEA6-44A0-8B10-9B38CD06EFBC}" sibTransId="{EAB4170E-3678-4B42-BACA-CB3A6FB5F74E}"/>
    <dgm:cxn modelId="{7531984D-6E59-4D28-93C5-3E0543996835}" srcId="{A22EBD82-E001-4D7C-AB38-EA3FC61A7007}" destId="{356ADA55-2CE2-472C-B39F-EA284230510E}" srcOrd="4" destOrd="0" parTransId="{519FBDD9-AB7A-4F9F-A894-88FC72D736C2}" sibTransId="{229F8D5B-0DBC-4277-BA7B-D388B81AF5D9}"/>
    <dgm:cxn modelId="{2365A74D-1CF9-4EE8-903B-5EC8BFF7D8AD}" type="presOf" srcId="{E09F6A2E-EFD5-4F6F-8A7E-62F3800B06A1}" destId="{CB4C99A0-E687-4B7C-BBD9-D63C3CB4B256}" srcOrd="0" destOrd="0" presId="urn:microsoft.com/office/officeart/2005/8/layout/radial5"/>
    <dgm:cxn modelId="{DF96194E-2552-4E0A-BCA5-9E9A3DB0C962}" type="presOf" srcId="{69FCE598-7F7C-40D9-8DC6-FBED69A9017C}" destId="{BC90C070-8D7F-4987-A65C-57288AFAD21F}" srcOrd="1" destOrd="0" presId="urn:microsoft.com/office/officeart/2005/8/layout/radial5"/>
    <dgm:cxn modelId="{A47E266F-2F7F-4B73-85CB-E1E9A87D41C6}" type="presOf" srcId="{347D1F0A-6684-432D-878B-F048A0A54A88}" destId="{C82B0082-CF95-4A2E-B9E1-98EC07A3348D}" srcOrd="0" destOrd="0" presId="urn:microsoft.com/office/officeart/2005/8/layout/radial5"/>
    <dgm:cxn modelId="{81D81D52-1B2B-4D0F-ACA0-1622F919B0C0}" type="presOf" srcId="{519FBDD9-AB7A-4F9F-A894-88FC72D736C2}" destId="{7F4CB0CF-FA59-40C2-85B9-AB8A7AB8D22A}" srcOrd="1" destOrd="0" presId="urn:microsoft.com/office/officeart/2005/8/layout/radial5"/>
    <dgm:cxn modelId="{2C8C7955-D7AA-4CB2-96B3-8442F95697AF}" type="presOf" srcId="{7A838FE3-D041-4DA5-B7DE-60EABC80E006}" destId="{C71312EC-1369-4943-A563-195A36A43A9E}" srcOrd="1" destOrd="0" presId="urn:microsoft.com/office/officeart/2005/8/layout/radial5"/>
    <dgm:cxn modelId="{1381FB75-1A80-4B46-9D37-07FC0FC7B130}" type="presOf" srcId="{F8282D57-2394-4FDB-8A44-8B3956711DC6}" destId="{98C992E0-D85F-4A72-A306-0A3A41E881D1}" srcOrd="0" destOrd="0" presId="urn:microsoft.com/office/officeart/2005/8/layout/radial5"/>
    <dgm:cxn modelId="{BFCEC07B-3400-4BB8-9F43-25B9DB980068}" type="presOf" srcId="{5B4E5CB2-EEA6-44A0-8B10-9B38CD06EFBC}" destId="{CE3FDE66-6304-4DA8-96BB-8C56E6D1321F}" srcOrd="0" destOrd="0" presId="urn:microsoft.com/office/officeart/2005/8/layout/radial5"/>
    <dgm:cxn modelId="{80BF937C-99B4-475B-958A-63800FDB94E9}" type="presOf" srcId="{CC9F7839-BB90-4113-B283-4A64526C546D}" destId="{34ED900E-BD64-499E-8448-249CBD013E03}" srcOrd="0" destOrd="0" presId="urn:microsoft.com/office/officeart/2005/8/layout/radial5"/>
    <dgm:cxn modelId="{9252DE7F-A45C-4B6B-A018-F68391FFB604}" type="presOf" srcId="{6AA5201C-18E4-4F56-BA7D-3BBC12C0CD71}" destId="{E7618C09-5652-47B6-8264-39EBC12FEF6A}" srcOrd="1" destOrd="0" presId="urn:microsoft.com/office/officeart/2005/8/layout/radial5"/>
    <dgm:cxn modelId="{7EB6D984-D320-4F24-BC5E-49631B17674B}" type="presOf" srcId="{5B4E5CB2-EEA6-44A0-8B10-9B38CD06EFBC}" destId="{B2083AFF-4ABF-4863-9BC6-DB028936D169}" srcOrd="1" destOrd="0" presId="urn:microsoft.com/office/officeart/2005/8/layout/radial5"/>
    <dgm:cxn modelId="{54805086-EE05-4EEB-8C90-4AB141AEAA88}" srcId="{A22EBD82-E001-4D7C-AB38-EA3FC61A7007}" destId="{39429697-E5AF-41CD-B2FF-6F5194735D98}" srcOrd="0" destOrd="0" parTransId="{1A48612D-0D92-4144-AD1E-307535075207}" sibTransId="{827F4886-2BA6-4783-87A1-4830C1F0A490}"/>
    <dgm:cxn modelId="{808C5687-AE80-4C4C-A001-4BA301B884FF}" srcId="{5617B2E9-5152-45BC-831A-3C07BD919C07}" destId="{A22EBD82-E001-4D7C-AB38-EA3FC61A7007}" srcOrd="0" destOrd="0" parTransId="{04F50397-5B3A-40AE-ADF0-341076CC2BD6}" sibTransId="{6B10A5F0-CCCB-4E4B-946A-EE35E6503A9A}"/>
    <dgm:cxn modelId="{C8386C89-B8D1-46C5-8D75-14570EF80A31}" type="presOf" srcId="{3615FA7C-EE98-4F96-A483-2F656AD152A4}" destId="{D39C3C3D-96B6-4039-984F-C5461CC11828}" srcOrd="0" destOrd="0" presId="urn:microsoft.com/office/officeart/2005/8/layout/radial5"/>
    <dgm:cxn modelId="{403DA391-74C0-4E60-9C5B-7F18FC878E8F}" type="presOf" srcId="{1D664321-9BEF-4877-BFF4-ED1D781FEF16}" destId="{6621E200-10F1-4748-AC0C-5F1BD35B7C1A}" srcOrd="1" destOrd="0" presId="urn:microsoft.com/office/officeart/2005/8/layout/radial5"/>
    <dgm:cxn modelId="{8C79B891-ACF3-4758-BA07-B3BEA3DAA062}" srcId="{A22EBD82-E001-4D7C-AB38-EA3FC61A7007}" destId="{0BB7EFDC-5BC3-477F-AA2C-7EBF9C1FB783}" srcOrd="5" destOrd="0" parTransId="{1D664321-9BEF-4877-BFF4-ED1D781FEF16}" sibTransId="{C0E853A6-4FAD-467F-9464-F85DDD15C1DE}"/>
    <dgm:cxn modelId="{EF237395-4ECF-4FC6-9A6F-18ED945C1E33}" srcId="{A22EBD82-E001-4D7C-AB38-EA3FC61A7007}" destId="{F01E41E1-4D64-4B3C-A374-BD98F32E2359}" srcOrd="2" destOrd="0" parTransId="{8F32CDB6-41B2-4A2F-8E1B-4DB77E5DACBC}" sibTransId="{994E3DC1-4B8F-4338-ADB0-F59355B5B41A}"/>
    <dgm:cxn modelId="{B8837F9F-4917-47FE-AAAF-358227B6F4C7}" type="presOf" srcId="{1D664321-9BEF-4877-BFF4-ED1D781FEF16}" destId="{F1EAF9C8-4923-4483-B0DA-34A60D14DCE0}" srcOrd="0" destOrd="0" presId="urn:microsoft.com/office/officeart/2005/8/layout/radial5"/>
    <dgm:cxn modelId="{F41CB79F-60EA-430A-885E-AAD9E244BB23}" srcId="{A22EBD82-E001-4D7C-AB38-EA3FC61A7007}" destId="{F1A7A590-1622-489E-8D3F-A11EA0DD5ABD}" srcOrd="3" destOrd="0" parTransId="{69FCE598-7F7C-40D9-8DC6-FBED69A9017C}" sibTransId="{8540D9B9-72C0-400E-BFF8-E54B4A90254C}"/>
    <dgm:cxn modelId="{65DA2EA0-3AD7-486F-A807-7BA22A31DA83}" type="presOf" srcId="{02FD87D6-AE8B-4F3D-88F4-FE555A4C4F63}" destId="{1DCDF91B-E60A-4CC5-90B6-AE07B1152670}" srcOrd="0" destOrd="0" presId="urn:microsoft.com/office/officeart/2005/8/layout/radial5"/>
    <dgm:cxn modelId="{9F5516A1-39F3-4E79-B3E0-E83595E85295}" type="presOf" srcId="{CC9F7839-BB90-4113-B283-4A64526C546D}" destId="{D25DB8B7-F2EC-484B-866C-D22C544E063B}" srcOrd="1" destOrd="0" presId="urn:microsoft.com/office/officeart/2005/8/layout/radial5"/>
    <dgm:cxn modelId="{3BC8F6A5-524C-4F97-A039-4B34AB2A64D7}" type="presOf" srcId="{5617B2E9-5152-45BC-831A-3C07BD919C07}" destId="{7177145C-8542-4F56-966A-B01D4ED5C9CE}" srcOrd="0" destOrd="0" presId="urn:microsoft.com/office/officeart/2005/8/layout/radial5"/>
    <dgm:cxn modelId="{39527CB7-842D-4C23-8E67-B670AB0A0BC6}" type="presOf" srcId="{356ADA55-2CE2-472C-B39F-EA284230510E}" destId="{1B6DBF78-D8F5-44E5-8593-AB8D093F0094}" srcOrd="0" destOrd="0" presId="urn:microsoft.com/office/officeart/2005/8/layout/radial5"/>
    <dgm:cxn modelId="{E2EDD5BC-E02E-42CA-B7C8-EB63396D5D4C}" type="presOf" srcId="{1A48612D-0D92-4144-AD1E-307535075207}" destId="{32DD7D1C-1594-49C6-B7E3-78D77B4687BD}" srcOrd="0" destOrd="0" presId="urn:microsoft.com/office/officeart/2005/8/layout/radial5"/>
    <dgm:cxn modelId="{ADB8F7CC-10BB-4059-8369-EC474D810303}" srcId="{A22EBD82-E001-4D7C-AB38-EA3FC61A7007}" destId="{F8282D57-2394-4FDB-8A44-8B3956711DC6}" srcOrd="8" destOrd="0" parTransId="{6AA5201C-18E4-4F56-BA7D-3BBC12C0CD71}" sibTransId="{A6ED91E4-C2D3-43DD-9049-EC78547FD23A}"/>
    <dgm:cxn modelId="{49C318D3-F765-4281-8AC2-B9A5DCD78FE0}" type="presOf" srcId="{519FBDD9-AB7A-4F9F-A894-88FC72D736C2}" destId="{ECF7A841-E891-49ED-8B3F-FB8AB31C8284}" srcOrd="0" destOrd="0" presId="urn:microsoft.com/office/officeart/2005/8/layout/radial5"/>
    <dgm:cxn modelId="{D55B7AD3-CEEF-44F6-A0EA-AF4B2CF6872D}" srcId="{A22EBD82-E001-4D7C-AB38-EA3FC61A7007}" destId="{02FD87D6-AE8B-4F3D-88F4-FE555A4C4F63}" srcOrd="7" destOrd="0" parTransId="{E09F6A2E-EFD5-4F6F-8A7E-62F3800B06A1}" sibTransId="{6630E728-2DD8-4CC2-8C1D-801A7DFC643E}"/>
    <dgm:cxn modelId="{AF83FAD3-482D-4246-B995-DBA5773E157F}" type="presOf" srcId="{69FCE598-7F7C-40D9-8DC6-FBED69A9017C}" destId="{8179D69A-C2E9-418D-A6BA-7F3A51A094B4}" srcOrd="0" destOrd="0" presId="urn:microsoft.com/office/officeart/2005/8/layout/radial5"/>
    <dgm:cxn modelId="{47AF85E6-699A-4E2F-8AE2-26C41517C398}" type="presOf" srcId="{39429697-E5AF-41CD-B2FF-6F5194735D98}" destId="{91E1A094-D26B-49BA-B505-10D30706E41B}" srcOrd="0" destOrd="0" presId="urn:microsoft.com/office/officeart/2005/8/layout/radial5"/>
    <dgm:cxn modelId="{CAC006F4-BF0E-44AC-8EED-15A2FFDBD29E}" type="presOf" srcId="{0F09ABA7-383A-4FC4-99C8-33D87B592B29}" destId="{D805D117-7696-40C5-9A7A-733962649E9C}" srcOrd="0" destOrd="0" presId="urn:microsoft.com/office/officeart/2005/8/layout/radial5"/>
    <dgm:cxn modelId="{8940C0F7-ABFB-4ACD-B1F6-8AA6278B3EC0}" type="presOf" srcId="{3615FA7C-EE98-4F96-A483-2F656AD152A4}" destId="{10A92F41-F845-4532-81A3-D0464133A3D9}" srcOrd="1" destOrd="0" presId="urn:microsoft.com/office/officeart/2005/8/layout/radial5"/>
    <dgm:cxn modelId="{5C37D7AB-7C2B-4C5D-970A-98541E93C8E9}" type="presParOf" srcId="{7177145C-8542-4F56-966A-B01D4ED5C9CE}" destId="{DDDEACCD-6F7C-4D62-992B-46BFEC120272}" srcOrd="0" destOrd="0" presId="urn:microsoft.com/office/officeart/2005/8/layout/radial5"/>
    <dgm:cxn modelId="{7FB2ED03-2875-4D3A-A748-31B216F8254A}" type="presParOf" srcId="{7177145C-8542-4F56-966A-B01D4ED5C9CE}" destId="{32DD7D1C-1594-49C6-B7E3-78D77B4687BD}" srcOrd="1" destOrd="0" presId="urn:microsoft.com/office/officeart/2005/8/layout/radial5"/>
    <dgm:cxn modelId="{51B4819F-42B5-4952-A217-00170DCE060D}" type="presParOf" srcId="{32DD7D1C-1594-49C6-B7E3-78D77B4687BD}" destId="{084DB728-B2FE-44AB-87C2-1B4ADB203F4E}" srcOrd="0" destOrd="0" presId="urn:microsoft.com/office/officeart/2005/8/layout/radial5"/>
    <dgm:cxn modelId="{78FC5E12-34E2-4F84-91A0-C90F428219BB}" type="presParOf" srcId="{7177145C-8542-4F56-966A-B01D4ED5C9CE}" destId="{91E1A094-D26B-49BA-B505-10D30706E41B}" srcOrd="2" destOrd="0" presId="urn:microsoft.com/office/officeart/2005/8/layout/radial5"/>
    <dgm:cxn modelId="{5A42EE04-4559-4FF9-8171-AF8C4A245CC3}" type="presParOf" srcId="{7177145C-8542-4F56-966A-B01D4ED5C9CE}" destId="{D39C3C3D-96B6-4039-984F-C5461CC11828}" srcOrd="3" destOrd="0" presId="urn:microsoft.com/office/officeart/2005/8/layout/radial5"/>
    <dgm:cxn modelId="{469781F6-93E8-4FD1-B3A7-FF9768FA6A19}" type="presParOf" srcId="{D39C3C3D-96B6-4039-984F-C5461CC11828}" destId="{10A92F41-F845-4532-81A3-D0464133A3D9}" srcOrd="0" destOrd="0" presId="urn:microsoft.com/office/officeart/2005/8/layout/radial5"/>
    <dgm:cxn modelId="{DD41C2EB-98D1-40BB-BEED-186B7DC9D61A}" type="presParOf" srcId="{7177145C-8542-4F56-966A-B01D4ED5C9CE}" destId="{C82B0082-CF95-4A2E-B9E1-98EC07A3348D}" srcOrd="4" destOrd="0" presId="urn:microsoft.com/office/officeart/2005/8/layout/radial5"/>
    <dgm:cxn modelId="{203A352A-2F23-49BF-9ED3-DC05462DB5E8}" type="presParOf" srcId="{7177145C-8542-4F56-966A-B01D4ED5C9CE}" destId="{CF3D68BC-B79B-4463-ADCE-1FFCF63BB28B}" srcOrd="5" destOrd="0" presId="urn:microsoft.com/office/officeart/2005/8/layout/radial5"/>
    <dgm:cxn modelId="{C812DC4E-6FBC-4DED-89B8-881D90BB3CD4}" type="presParOf" srcId="{CF3D68BC-B79B-4463-ADCE-1FFCF63BB28B}" destId="{C974AC48-02B5-4694-A2CF-0AAB0FF86E77}" srcOrd="0" destOrd="0" presId="urn:microsoft.com/office/officeart/2005/8/layout/radial5"/>
    <dgm:cxn modelId="{6C2A9626-B62F-4261-B8DA-31BC1C4D10E2}" type="presParOf" srcId="{7177145C-8542-4F56-966A-B01D4ED5C9CE}" destId="{AF48FB0C-C16C-4F44-B8B2-F208F164690E}" srcOrd="6" destOrd="0" presId="urn:microsoft.com/office/officeart/2005/8/layout/radial5"/>
    <dgm:cxn modelId="{46D0FEF6-DB77-4AA4-86D8-F9DA1ADB2720}" type="presParOf" srcId="{7177145C-8542-4F56-966A-B01D4ED5C9CE}" destId="{8179D69A-C2E9-418D-A6BA-7F3A51A094B4}" srcOrd="7" destOrd="0" presId="urn:microsoft.com/office/officeart/2005/8/layout/radial5"/>
    <dgm:cxn modelId="{4FB89F1E-C0A2-42CF-B67B-B8F1F31A5976}" type="presParOf" srcId="{8179D69A-C2E9-418D-A6BA-7F3A51A094B4}" destId="{BC90C070-8D7F-4987-A65C-57288AFAD21F}" srcOrd="0" destOrd="0" presId="urn:microsoft.com/office/officeart/2005/8/layout/radial5"/>
    <dgm:cxn modelId="{EBF8FAE4-BC91-4C96-8A85-EC50BEA6DF05}" type="presParOf" srcId="{7177145C-8542-4F56-966A-B01D4ED5C9CE}" destId="{85136A7D-A7AD-434A-9A0C-1B030FA2064F}" srcOrd="8" destOrd="0" presId="urn:microsoft.com/office/officeart/2005/8/layout/radial5"/>
    <dgm:cxn modelId="{AE002C3C-026E-43B6-9180-C97DDF80239C}" type="presParOf" srcId="{7177145C-8542-4F56-966A-B01D4ED5C9CE}" destId="{ECF7A841-E891-49ED-8B3F-FB8AB31C8284}" srcOrd="9" destOrd="0" presId="urn:microsoft.com/office/officeart/2005/8/layout/radial5"/>
    <dgm:cxn modelId="{A2DAA1DA-B945-4AE9-9AA8-27C716CBD4EB}" type="presParOf" srcId="{ECF7A841-E891-49ED-8B3F-FB8AB31C8284}" destId="{7F4CB0CF-FA59-40C2-85B9-AB8A7AB8D22A}" srcOrd="0" destOrd="0" presId="urn:microsoft.com/office/officeart/2005/8/layout/radial5"/>
    <dgm:cxn modelId="{9E4921A2-44C8-4797-9D3A-3FABDD629153}" type="presParOf" srcId="{7177145C-8542-4F56-966A-B01D4ED5C9CE}" destId="{1B6DBF78-D8F5-44E5-8593-AB8D093F0094}" srcOrd="10" destOrd="0" presId="urn:microsoft.com/office/officeart/2005/8/layout/radial5"/>
    <dgm:cxn modelId="{42B82C2A-A755-4C18-96EA-26B4574CB889}" type="presParOf" srcId="{7177145C-8542-4F56-966A-B01D4ED5C9CE}" destId="{F1EAF9C8-4923-4483-B0DA-34A60D14DCE0}" srcOrd="11" destOrd="0" presId="urn:microsoft.com/office/officeart/2005/8/layout/radial5"/>
    <dgm:cxn modelId="{C2E6EB53-F5E2-47C3-B678-F9A26ED7F1DD}" type="presParOf" srcId="{F1EAF9C8-4923-4483-B0DA-34A60D14DCE0}" destId="{6621E200-10F1-4748-AC0C-5F1BD35B7C1A}" srcOrd="0" destOrd="0" presId="urn:microsoft.com/office/officeart/2005/8/layout/radial5"/>
    <dgm:cxn modelId="{300CDFF1-040F-4FEB-B45E-4F6CBCB90467}" type="presParOf" srcId="{7177145C-8542-4F56-966A-B01D4ED5C9CE}" destId="{9DE04E67-8F92-47CA-AC0C-39F5EC1CDD57}" srcOrd="12" destOrd="0" presId="urn:microsoft.com/office/officeart/2005/8/layout/radial5"/>
    <dgm:cxn modelId="{A9414B3D-BD97-4CCA-9502-1E94F356BD4F}" type="presParOf" srcId="{7177145C-8542-4F56-966A-B01D4ED5C9CE}" destId="{EBC80BBD-1974-4D81-8CFB-D177D02C6382}" srcOrd="13" destOrd="0" presId="urn:microsoft.com/office/officeart/2005/8/layout/radial5"/>
    <dgm:cxn modelId="{25F91AD1-4471-4087-8B0B-1E3A97485D9E}" type="presParOf" srcId="{EBC80BBD-1974-4D81-8CFB-D177D02C6382}" destId="{C71312EC-1369-4943-A563-195A36A43A9E}" srcOrd="0" destOrd="0" presId="urn:microsoft.com/office/officeart/2005/8/layout/radial5"/>
    <dgm:cxn modelId="{23E5B635-00D2-4DBA-ABF3-6942A5AAF2A6}" type="presParOf" srcId="{7177145C-8542-4F56-966A-B01D4ED5C9CE}" destId="{D43E74F3-A7D2-42A8-ABB7-CA19B0C313A0}" srcOrd="14" destOrd="0" presId="urn:microsoft.com/office/officeart/2005/8/layout/radial5"/>
    <dgm:cxn modelId="{3B824994-02AC-4F78-81FC-265C7A7A62A9}" type="presParOf" srcId="{7177145C-8542-4F56-966A-B01D4ED5C9CE}" destId="{CB4C99A0-E687-4B7C-BBD9-D63C3CB4B256}" srcOrd="15" destOrd="0" presId="urn:microsoft.com/office/officeart/2005/8/layout/radial5"/>
    <dgm:cxn modelId="{578EAE9C-D2EF-440C-8D33-982425F5801C}" type="presParOf" srcId="{CB4C99A0-E687-4B7C-BBD9-D63C3CB4B256}" destId="{C08573CE-79B2-45F9-9234-479D3CCC29B2}" srcOrd="0" destOrd="0" presId="urn:microsoft.com/office/officeart/2005/8/layout/radial5"/>
    <dgm:cxn modelId="{C193170C-3698-4D81-870F-74872367564B}" type="presParOf" srcId="{7177145C-8542-4F56-966A-B01D4ED5C9CE}" destId="{1DCDF91B-E60A-4CC5-90B6-AE07B1152670}" srcOrd="16" destOrd="0" presId="urn:microsoft.com/office/officeart/2005/8/layout/radial5"/>
    <dgm:cxn modelId="{C3B56014-0E10-4945-9168-6562E0F699E2}" type="presParOf" srcId="{7177145C-8542-4F56-966A-B01D4ED5C9CE}" destId="{097F6B15-057B-468B-9F4B-F29D5C4E88B7}" srcOrd="17" destOrd="0" presId="urn:microsoft.com/office/officeart/2005/8/layout/radial5"/>
    <dgm:cxn modelId="{CF7AE5C8-9F42-4D9B-9D3D-059A28F74447}" type="presParOf" srcId="{097F6B15-057B-468B-9F4B-F29D5C4E88B7}" destId="{E7618C09-5652-47B6-8264-39EBC12FEF6A}" srcOrd="0" destOrd="0" presId="urn:microsoft.com/office/officeart/2005/8/layout/radial5"/>
    <dgm:cxn modelId="{BB7E928A-BB07-4E73-9439-BAD8B6C694E9}" type="presParOf" srcId="{7177145C-8542-4F56-966A-B01D4ED5C9CE}" destId="{98C992E0-D85F-4A72-A306-0A3A41E881D1}" srcOrd="18" destOrd="0" presId="urn:microsoft.com/office/officeart/2005/8/layout/radial5"/>
    <dgm:cxn modelId="{A0A2DCE0-889E-4733-9601-6FFE55DCF844}" type="presParOf" srcId="{7177145C-8542-4F56-966A-B01D4ED5C9CE}" destId="{34ED900E-BD64-499E-8448-249CBD013E03}" srcOrd="19" destOrd="0" presId="urn:microsoft.com/office/officeart/2005/8/layout/radial5"/>
    <dgm:cxn modelId="{B9D4C530-C1E3-4CE1-8028-3D9A0A9BA909}" type="presParOf" srcId="{34ED900E-BD64-499E-8448-249CBD013E03}" destId="{D25DB8B7-F2EC-484B-866C-D22C544E063B}" srcOrd="0" destOrd="0" presId="urn:microsoft.com/office/officeart/2005/8/layout/radial5"/>
    <dgm:cxn modelId="{16A16DB3-80B0-4828-92DB-1933EDF2F7CE}" type="presParOf" srcId="{7177145C-8542-4F56-966A-B01D4ED5C9CE}" destId="{D805D117-7696-40C5-9A7A-733962649E9C}" srcOrd="20" destOrd="0" presId="urn:microsoft.com/office/officeart/2005/8/layout/radial5"/>
    <dgm:cxn modelId="{84456838-C84B-4E11-A537-851B54A892EB}" type="presParOf" srcId="{7177145C-8542-4F56-966A-B01D4ED5C9CE}" destId="{CE3FDE66-6304-4DA8-96BB-8C56E6D1321F}" srcOrd="21" destOrd="0" presId="urn:microsoft.com/office/officeart/2005/8/layout/radial5"/>
    <dgm:cxn modelId="{DFA1B12D-AF0D-45F3-BF86-7BA97AEE62ED}" type="presParOf" srcId="{CE3FDE66-6304-4DA8-96BB-8C56E6D1321F}" destId="{B2083AFF-4ABF-4863-9BC6-DB028936D169}" srcOrd="0" destOrd="0" presId="urn:microsoft.com/office/officeart/2005/8/layout/radial5"/>
    <dgm:cxn modelId="{DACD4E56-5240-4325-8A58-074C6106A871}" type="presParOf" srcId="{7177145C-8542-4F56-966A-B01D4ED5C9CE}" destId="{974AA5C7-2A16-45BF-8B5A-C65F54B7B1E2}" srcOrd="2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2369A41-728A-4F7B-B72E-41FAB2AC5D1A}" type="doc">
      <dgm:prSet loTypeId="urn:microsoft.com/office/officeart/2018/5/layout/CenteredIconLabelDescriptionList" loCatId="icon" qsTypeId="urn:microsoft.com/office/officeart/2005/8/quickstyle/simple1" qsCatId="simple" csTypeId="urn:microsoft.com/office/officeart/2005/8/colors/accent3_2" csCatId="accent3" phldr="1"/>
      <dgm:spPr/>
      <dgm:t>
        <a:bodyPr/>
        <a:lstStyle/>
        <a:p>
          <a:endParaRPr lang="en-US"/>
        </a:p>
      </dgm:t>
    </dgm:pt>
    <dgm:pt modelId="{C9D3D7D6-B7EE-4728-9F11-8062053FE540}">
      <dgm:prSet/>
      <dgm:spPr/>
      <dgm:t>
        <a:bodyPr/>
        <a:lstStyle/>
        <a:p>
          <a:pPr>
            <a:lnSpc>
              <a:spcPct val="100000"/>
            </a:lnSpc>
            <a:defRPr b="1"/>
          </a:pPr>
          <a:r>
            <a:rPr lang="en-US" b="1" i="0" baseline="0"/>
            <a:t>STRATEGIC AUTHORITY </a:t>
          </a:r>
          <a:endParaRPr lang="en-US"/>
        </a:p>
      </dgm:t>
    </dgm:pt>
    <dgm:pt modelId="{D284F656-0AE1-45BD-A6CC-002D4A77C9A3}" type="parTrans" cxnId="{199BC17E-09CE-43C5-84EF-ACA94A45B636}">
      <dgm:prSet/>
      <dgm:spPr/>
      <dgm:t>
        <a:bodyPr/>
        <a:lstStyle/>
        <a:p>
          <a:endParaRPr lang="en-US"/>
        </a:p>
      </dgm:t>
    </dgm:pt>
    <dgm:pt modelId="{AEF5D301-A7C6-4C1F-8F5C-DE346E389FEE}" type="sibTrans" cxnId="{199BC17E-09CE-43C5-84EF-ACA94A45B636}">
      <dgm:prSet/>
      <dgm:spPr/>
      <dgm:t>
        <a:bodyPr/>
        <a:lstStyle/>
        <a:p>
          <a:endParaRPr lang="en-US"/>
        </a:p>
      </dgm:t>
    </dgm:pt>
    <dgm:pt modelId="{AE36E976-0FDF-4827-BE5B-D796B937A87E}">
      <dgm:prSet/>
      <dgm:spPr/>
      <dgm:t>
        <a:bodyPr/>
        <a:lstStyle/>
        <a:p>
          <a:pPr>
            <a:lnSpc>
              <a:spcPct val="100000"/>
            </a:lnSpc>
          </a:pPr>
          <a:r>
            <a:rPr lang="en-US" b="0" i="0" baseline="0"/>
            <a:t>Sets the strategy for the area e.g., the whole of Hertfordshire or possibly further afield</a:t>
          </a:r>
          <a:endParaRPr lang="en-US"/>
        </a:p>
      </dgm:t>
    </dgm:pt>
    <dgm:pt modelId="{57635F1D-9807-409B-A24D-BD53B318D1E7}" type="parTrans" cxnId="{3683CDEA-2EA6-4DA7-8D75-EF15EB12DB2C}">
      <dgm:prSet/>
      <dgm:spPr/>
      <dgm:t>
        <a:bodyPr/>
        <a:lstStyle/>
        <a:p>
          <a:endParaRPr lang="en-US"/>
        </a:p>
      </dgm:t>
    </dgm:pt>
    <dgm:pt modelId="{66687F6D-1077-4F7F-9B4E-1C4D8F521F9C}" type="sibTrans" cxnId="{3683CDEA-2EA6-4DA7-8D75-EF15EB12DB2C}">
      <dgm:prSet/>
      <dgm:spPr/>
      <dgm:t>
        <a:bodyPr/>
        <a:lstStyle/>
        <a:p>
          <a:endParaRPr lang="en-US"/>
        </a:p>
      </dgm:t>
    </dgm:pt>
    <dgm:pt modelId="{2851E321-CFB4-4BC5-91E5-A2AA848B2C16}">
      <dgm:prSet/>
      <dgm:spPr/>
      <dgm:t>
        <a:bodyPr/>
        <a:lstStyle/>
        <a:p>
          <a:pPr>
            <a:lnSpc>
              <a:spcPct val="100000"/>
            </a:lnSpc>
          </a:pPr>
          <a:r>
            <a:rPr lang="en-US" b="0" i="0" baseline="0"/>
            <a:t>Led by an elected Mayor</a:t>
          </a:r>
          <a:endParaRPr lang="en-US"/>
        </a:p>
      </dgm:t>
    </dgm:pt>
    <dgm:pt modelId="{DEFB3F5A-E139-4BAD-AC6F-6D6D6203BB14}" type="parTrans" cxnId="{5FED8C33-6FD6-413B-8CBF-B2E29763C493}">
      <dgm:prSet/>
      <dgm:spPr/>
      <dgm:t>
        <a:bodyPr/>
        <a:lstStyle/>
        <a:p>
          <a:endParaRPr lang="en-US"/>
        </a:p>
      </dgm:t>
    </dgm:pt>
    <dgm:pt modelId="{3D6E8BD4-A7D2-4000-83D4-E34CFE3F93A7}" type="sibTrans" cxnId="{5FED8C33-6FD6-413B-8CBF-B2E29763C493}">
      <dgm:prSet/>
      <dgm:spPr/>
      <dgm:t>
        <a:bodyPr/>
        <a:lstStyle/>
        <a:p>
          <a:endParaRPr lang="en-US"/>
        </a:p>
      </dgm:t>
    </dgm:pt>
    <dgm:pt modelId="{9A90CC16-2AB2-406D-839B-FB9A2D6F9279}">
      <dgm:prSet/>
      <dgm:spPr/>
      <dgm:t>
        <a:bodyPr/>
        <a:lstStyle/>
        <a:p>
          <a:pPr>
            <a:lnSpc>
              <a:spcPct val="100000"/>
            </a:lnSpc>
            <a:defRPr b="1"/>
          </a:pPr>
          <a:r>
            <a:rPr lang="en-US" b="1" i="0" baseline="0"/>
            <a:t>UNITARY AUTHORITY</a:t>
          </a:r>
          <a:endParaRPr lang="en-US"/>
        </a:p>
      </dgm:t>
    </dgm:pt>
    <dgm:pt modelId="{1BA96446-310A-4E24-AE90-B9445A01DA4A}" type="parTrans" cxnId="{64F49C87-F59E-4B39-866C-35AD725529EA}">
      <dgm:prSet/>
      <dgm:spPr/>
      <dgm:t>
        <a:bodyPr/>
        <a:lstStyle/>
        <a:p>
          <a:endParaRPr lang="en-US"/>
        </a:p>
      </dgm:t>
    </dgm:pt>
    <dgm:pt modelId="{C5DDB2A5-655A-48FF-BF11-69B3617EFEA7}" type="sibTrans" cxnId="{64F49C87-F59E-4B39-866C-35AD725529EA}">
      <dgm:prSet/>
      <dgm:spPr/>
      <dgm:t>
        <a:bodyPr/>
        <a:lstStyle/>
        <a:p>
          <a:endParaRPr lang="en-US"/>
        </a:p>
      </dgm:t>
    </dgm:pt>
    <dgm:pt modelId="{CD2E97F8-4B06-4E1A-9E7A-66896653EB92}">
      <dgm:prSet/>
      <dgm:spPr/>
      <dgm:t>
        <a:bodyPr/>
        <a:lstStyle/>
        <a:p>
          <a:pPr>
            <a:lnSpc>
              <a:spcPct val="100000"/>
            </a:lnSpc>
          </a:pPr>
          <a:r>
            <a:rPr lang="en-US" b="0" i="0" baseline="0"/>
            <a:t>Delivers local services</a:t>
          </a:r>
          <a:endParaRPr lang="en-US"/>
        </a:p>
      </dgm:t>
    </dgm:pt>
    <dgm:pt modelId="{F15AE03D-1465-4752-A182-932614FCA6EF}" type="parTrans" cxnId="{12B43BC3-21C4-418B-9E7F-7AD9AED47DFC}">
      <dgm:prSet/>
      <dgm:spPr/>
      <dgm:t>
        <a:bodyPr/>
        <a:lstStyle/>
        <a:p>
          <a:endParaRPr lang="en-US"/>
        </a:p>
      </dgm:t>
    </dgm:pt>
    <dgm:pt modelId="{46FE91C3-66AB-4EFE-B4BA-8750B26B27DA}" type="sibTrans" cxnId="{12B43BC3-21C4-418B-9E7F-7AD9AED47DFC}">
      <dgm:prSet/>
      <dgm:spPr/>
      <dgm:t>
        <a:bodyPr/>
        <a:lstStyle/>
        <a:p>
          <a:endParaRPr lang="en-US"/>
        </a:p>
      </dgm:t>
    </dgm:pt>
    <dgm:pt modelId="{EEEA1D57-8C7D-4703-BEC9-DBD39E61FE9C}">
      <dgm:prSet/>
      <dgm:spPr/>
      <dgm:t>
        <a:bodyPr/>
        <a:lstStyle/>
        <a:p>
          <a:pPr>
            <a:lnSpc>
              <a:spcPct val="100000"/>
            </a:lnSpc>
          </a:pPr>
          <a:r>
            <a:rPr lang="en-US" b="0" i="0" baseline="0"/>
            <a:t>Covers a wide range of responsibilities previously held by county and district councils </a:t>
          </a:r>
        </a:p>
        <a:p>
          <a:pPr>
            <a:lnSpc>
              <a:spcPct val="100000"/>
            </a:lnSpc>
          </a:pPr>
          <a:r>
            <a:rPr lang="en-US" b="0" i="0" baseline="0"/>
            <a:t>We do not know yet how many unitary councils Hertfordshire will have</a:t>
          </a:r>
          <a:endParaRPr lang="en-US"/>
        </a:p>
      </dgm:t>
    </dgm:pt>
    <dgm:pt modelId="{283DCD5F-E060-436A-AE0A-B86720F8BB69}" type="parTrans" cxnId="{FDB0C9DB-7DC0-43C8-93A9-7826F2274E76}">
      <dgm:prSet/>
      <dgm:spPr/>
      <dgm:t>
        <a:bodyPr/>
        <a:lstStyle/>
        <a:p>
          <a:endParaRPr lang="en-US"/>
        </a:p>
      </dgm:t>
    </dgm:pt>
    <dgm:pt modelId="{69FDAC59-484B-445A-BE8F-F0D03B3F9D0A}" type="sibTrans" cxnId="{FDB0C9DB-7DC0-43C8-93A9-7826F2274E76}">
      <dgm:prSet/>
      <dgm:spPr/>
      <dgm:t>
        <a:bodyPr/>
        <a:lstStyle/>
        <a:p>
          <a:endParaRPr lang="en-US"/>
        </a:p>
      </dgm:t>
    </dgm:pt>
    <dgm:pt modelId="{82B7F5C9-0A0D-4ED1-92CF-6E3ADA8514F8}">
      <dgm:prSet/>
      <dgm:spPr/>
      <dgm:t>
        <a:bodyPr/>
        <a:lstStyle/>
        <a:p>
          <a:pPr>
            <a:lnSpc>
              <a:spcPct val="100000"/>
            </a:lnSpc>
            <a:defRPr b="1"/>
          </a:pPr>
          <a:r>
            <a:rPr lang="en-US" b="1" i="0" baseline="0"/>
            <a:t>TOWN AND PARISH COUNCILS</a:t>
          </a:r>
          <a:endParaRPr lang="en-US"/>
        </a:p>
      </dgm:t>
    </dgm:pt>
    <dgm:pt modelId="{78CA06F6-1F22-4385-90FC-44FD85D684E4}" type="parTrans" cxnId="{A2C361E2-4E16-4DA7-AED4-E5BFD9F8E03E}">
      <dgm:prSet/>
      <dgm:spPr/>
      <dgm:t>
        <a:bodyPr/>
        <a:lstStyle/>
        <a:p>
          <a:endParaRPr lang="en-US"/>
        </a:p>
      </dgm:t>
    </dgm:pt>
    <dgm:pt modelId="{3A44A292-9EAE-43CD-B8D1-BC0808E7E510}" type="sibTrans" cxnId="{A2C361E2-4E16-4DA7-AED4-E5BFD9F8E03E}">
      <dgm:prSet/>
      <dgm:spPr/>
      <dgm:t>
        <a:bodyPr/>
        <a:lstStyle/>
        <a:p>
          <a:endParaRPr lang="en-US"/>
        </a:p>
      </dgm:t>
    </dgm:pt>
    <dgm:pt modelId="{3F6860E0-C3F4-4EA3-8528-F6971ED95D51}">
      <dgm:prSet/>
      <dgm:spPr/>
      <dgm:t>
        <a:bodyPr/>
        <a:lstStyle/>
        <a:p>
          <a:pPr>
            <a:lnSpc>
              <a:spcPct val="100000"/>
            </a:lnSpc>
          </a:pPr>
          <a:r>
            <a:rPr lang="en-US" b="0" i="0" baseline="0"/>
            <a:t>Will continue where they currently exist</a:t>
          </a:r>
        </a:p>
        <a:p>
          <a:pPr>
            <a:lnSpc>
              <a:spcPct val="100000"/>
            </a:lnSpc>
          </a:pPr>
          <a:endParaRPr lang="en-US" b="0" i="0" baseline="0"/>
        </a:p>
        <a:p>
          <a:pPr>
            <a:lnSpc>
              <a:spcPct val="100000"/>
            </a:lnSpc>
          </a:pPr>
          <a:r>
            <a:rPr lang="en-US" b="0" i="0" baseline="0"/>
            <a:t>Other arrangements being considered for areas without Town and Parish councils</a:t>
          </a:r>
          <a:endParaRPr lang="en-US">
            <a:highlight>
              <a:srgbClr val="FFFF00"/>
            </a:highlight>
          </a:endParaRPr>
        </a:p>
      </dgm:t>
    </dgm:pt>
    <dgm:pt modelId="{3D7B2590-45E4-4F6E-8351-57145851C9F2}" type="parTrans" cxnId="{36B6DE95-E3ED-428E-B92D-8A4AC4134D6E}">
      <dgm:prSet/>
      <dgm:spPr/>
      <dgm:t>
        <a:bodyPr/>
        <a:lstStyle/>
        <a:p>
          <a:endParaRPr lang="en-US"/>
        </a:p>
      </dgm:t>
    </dgm:pt>
    <dgm:pt modelId="{D0A73390-034D-4BE3-9F9D-020E0FB5637A}" type="sibTrans" cxnId="{36B6DE95-E3ED-428E-B92D-8A4AC4134D6E}">
      <dgm:prSet/>
      <dgm:spPr/>
      <dgm:t>
        <a:bodyPr/>
        <a:lstStyle/>
        <a:p>
          <a:endParaRPr lang="en-US"/>
        </a:p>
      </dgm:t>
    </dgm:pt>
    <dgm:pt modelId="{CA4400BA-E3C1-4A57-B3A2-C6A530B85F08}" type="pres">
      <dgm:prSet presAssocID="{A2369A41-728A-4F7B-B72E-41FAB2AC5D1A}" presName="root" presStyleCnt="0">
        <dgm:presLayoutVars>
          <dgm:dir/>
          <dgm:resizeHandles val="exact"/>
        </dgm:presLayoutVars>
      </dgm:prSet>
      <dgm:spPr/>
    </dgm:pt>
    <dgm:pt modelId="{265EE931-A986-4CEF-9F18-D6DA5DF0C001}" type="pres">
      <dgm:prSet presAssocID="{C9D3D7D6-B7EE-4728-9F11-8062053FE540}" presName="compNode" presStyleCnt="0"/>
      <dgm:spPr/>
    </dgm:pt>
    <dgm:pt modelId="{3DADBBB0-CEB0-47A4-9151-A6E3E2B1E15D}" type="pres">
      <dgm:prSet presAssocID="{C9D3D7D6-B7EE-4728-9F11-8062053FE54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7D47963B-0FEB-4EB1-AB2C-CBCC0365DAC6}" type="pres">
      <dgm:prSet presAssocID="{C9D3D7D6-B7EE-4728-9F11-8062053FE540}" presName="iconSpace" presStyleCnt="0"/>
      <dgm:spPr/>
    </dgm:pt>
    <dgm:pt modelId="{0C59CB09-F9CB-4FA9-A02B-B23D7FEA39D4}" type="pres">
      <dgm:prSet presAssocID="{C9D3D7D6-B7EE-4728-9F11-8062053FE540}" presName="parTx" presStyleLbl="revTx" presStyleIdx="0" presStyleCnt="6">
        <dgm:presLayoutVars>
          <dgm:chMax val="0"/>
          <dgm:chPref val="0"/>
        </dgm:presLayoutVars>
      </dgm:prSet>
      <dgm:spPr/>
    </dgm:pt>
    <dgm:pt modelId="{6C8F2A0A-8792-462E-8227-9B3AF0F83266}" type="pres">
      <dgm:prSet presAssocID="{C9D3D7D6-B7EE-4728-9F11-8062053FE540}" presName="txSpace" presStyleCnt="0"/>
      <dgm:spPr/>
    </dgm:pt>
    <dgm:pt modelId="{1E3BC50B-6E54-4695-8850-6547326CB836}" type="pres">
      <dgm:prSet presAssocID="{C9D3D7D6-B7EE-4728-9F11-8062053FE540}" presName="desTx" presStyleLbl="revTx" presStyleIdx="1" presStyleCnt="6">
        <dgm:presLayoutVars/>
      </dgm:prSet>
      <dgm:spPr/>
    </dgm:pt>
    <dgm:pt modelId="{AF90DC93-5B28-4B26-BAB6-B8316F515E32}" type="pres">
      <dgm:prSet presAssocID="{AEF5D301-A7C6-4C1F-8F5C-DE346E389FEE}" presName="sibTrans" presStyleCnt="0"/>
      <dgm:spPr/>
    </dgm:pt>
    <dgm:pt modelId="{5398CEE2-88A8-4AEE-B271-44D95E2BF79C}" type="pres">
      <dgm:prSet presAssocID="{9A90CC16-2AB2-406D-839B-FB9A2D6F9279}" presName="compNode" presStyleCnt="0"/>
      <dgm:spPr/>
    </dgm:pt>
    <dgm:pt modelId="{6554198A-7DDF-48CA-8C24-8332AFD99807}" type="pres">
      <dgm:prSet presAssocID="{9A90CC16-2AB2-406D-839B-FB9A2D6F927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83722A7E-84F9-4ED6-87A2-1663E2937155}" type="pres">
      <dgm:prSet presAssocID="{9A90CC16-2AB2-406D-839B-FB9A2D6F9279}" presName="iconSpace" presStyleCnt="0"/>
      <dgm:spPr/>
    </dgm:pt>
    <dgm:pt modelId="{192F67F7-F25E-4E4D-AD61-F1F54A812E56}" type="pres">
      <dgm:prSet presAssocID="{9A90CC16-2AB2-406D-839B-FB9A2D6F9279}" presName="parTx" presStyleLbl="revTx" presStyleIdx="2" presStyleCnt="6">
        <dgm:presLayoutVars>
          <dgm:chMax val="0"/>
          <dgm:chPref val="0"/>
        </dgm:presLayoutVars>
      </dgm:prSet>
      <dgm:spPr/>
    </dgm:pt>
    <dgm:pt modelId="{E7D00BF1-0642-4036-B93B-83BD00FD8BD9}" type="pres">
      <dgm:prSet presAssocID="{9A90CC16-2AB2-406D-839B-FB9A2D6F9279}" presName="txSpace" presStyleCnt="0"/>
      <dgm:spPr/>
    </dgm:pt>
    <dgm:pt modelId="{803E3258-788D-4CAC-A06E-F4E3B6816803}" type="pres">
      <dgm:prSet presAssocID="{9A90CC16-2AB2-406D-839B-FB9A2D6F9279}" presName="desTx" presStyleLbl="revTx" presStyleIdx="3" presStyleCnt="6">
        <dgm:presLayoutVars/>
      </dgm:prSet>
      <dgm:spPr/>
    </dgm:pt>
    <dgm:pt modelId="{8761A2BB-4325-48D3-AB61-4C3C34DF1111}" type="pres">
      <dgm:prSet presAssocID="{C5DDB2A5-655A-48FF-BF11-69B3617EFEA7}" presName="sibTrans" presStyleCnt="0"/>
      <dgm:spPr/>
    </dgm:pt>
    <dgm:pt modelId="{D1477F33-F7A6-46EC-B29A-BD973B84549A}" type="pres">
      <dgm:prSet presAssocID="{82B7F5C9-0A0D-4ED1-92CF-6E3ADA8514F8}" presName="compNode" presStyleCnt="0"/>
      <dgm:spPr/>
    </dgm:pt>
    <dgm:pt modelId="{547B93D1-2E64-42DC-BF4F-D0125EF50B3A}" type="pres">
      <dgm:prSet presAssocID="{82B7F5C9-0A0D-4ED1-92CF-6E3ADA8514F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nk"/>
        </a:ext>
      </dgm:extLst>
    </dgm:pt>
    <dgm:pt modelId="{9BB55DDB-3152-43FC-9897-E9A13F36428C}" type="pres">
      <dgm:prSet presAssocID="{82B7F5C9-0A0D-4ED1-92CF-6E3ADA8514F8}" presName="iconSpace" presStyleCnt="0"/>
      <dgm:spPr/>
    </dgm:pt>
    <dgm:pt modelId="{5DC8CC25-2C6E-4FFE-8E6C-16790F64A221}" type="pres">
      <dgm:prSet presAssocID="{82B7F5C9-0A0D-4ED1-92CF-6E3ADA8514F8}" presName="parTx" presStyleLbl="revTx" presStyleIdx="4" presStyleCnt="6">
        <dgm:presLayoutVars>
          <dgm:chMax val="0"/>
          <dgm:chPref val="0"/>
        </dgm:presLayoutVars>
      </dgm:prSet>
      <dgm:spPr/>
    </dgm:pt>
    <dgm:pt modelId="{490EB710-1FF4-41F4-9A8B-C7D1B0942666}" type="pres">
      <dgm:prSet presAssocID="{82B7F5C9-0A0D-4ED1-92CF-6E3ADA8514F8}" presName="txSpace" presStyleCnt="0"/>
      <dgm:spPr/>
    </dgm:pt>
    <dgm:pt modelId="{6ACC8D2E-CD6A-493E-B9C9-B1DD4BA8B16E}" type="pres">
      <dgm:prSet presAssocID="{82B7F5C9-0A0D-4ED1-92CF-6E3ADA8514F8}" presName="desTx" presStyleLbl="revTx" presStyleIdx="5" presStyleCnt="6">
        <dgm:presLayoutVars/>
      </dgm:prSet>
      <dgm:spPr/>
    </dgm:pt>
  </dgm:ptLst>
  <dgm:cxnLst>
    <dgm:cxn modelId="{6C3CE111-CE4C-4071-B307-8CCBDA8E4EED}" type="presOf" srcId="{3F6860E0-C3F4-4EA3-8528-F6971ED95D51}" destId="{6ACC8D2E-CD6A-493E-B9C9-B1DD4BA8B16E}" srcOrd="0" destOrd="0" presId="urn:microsoft.com/office/officeart/2018/5/layout/CenteredIconLabelDescriptionList"/>
    <dgm:cxn modelId="{5FED8C33-6FD6-413B-8CBF-B2E29763C493}" srcId="{C9D3D7D6-B7EE-4728-9F11-8062053FE540}" destId="{2851E321-CFB4-4BC5-91E5-A2AA848B2C16}" srcOrd="1" destOrd="0" parTransId="{DEFB3F5A-E139-4BAD-AC6F-6D6D6203BB14}" sibTransId="{3D6E8BD4-A7D2-4000-83D4-E34CFE3F93A7}"/>
    <dgm:cxn modelId="{F0C3F43F-CA32-4D48-B5B9-06D6DD4DB436}" type="presOf" srcId="{82B7F5C9-0A0D-4ED1-92CF-6E3ADA8514F8}" destId="{5DC8CC25-2C6E-4FFE-8E6C-16790F64A221}" srcOrd="0" destOrd="0" presId="urn:microsoft.com/office/officeart/2018/5/layout/CenteredIconLabelDescriptionList"/>
    <dgm:cxn modelId="{C694255D-5F42-4EB7-998C-668A8876FEBE}" type="presOf" srcId="{2851E321-CFB4-4BC5-91E5-A2AA848B2C16}" destId="{1E3BC50B-6E54-4695-8850-6547326CB836}" srcOrd="0" destOrd="1" presId="urn:microsoft.com/office/officeart/2018/5/layout/CenteredIconLabelDescriptionList"/>
    <dgm:cxn modelId="{731A985E-69D6-47D2-9480-192646397B20}" type="presOf" srcId="{9A90CC16-2AB2-406D-839B-FB9A2D6F9279}" destId="{192F67F7-F25E-4E4D-AD61-F1F54A812E56}" srcOrd="0" destOrd="0" presId="urn:microsoft.com/office/officeart/2018/5/layout/CenteredIconLabelDescriptionList"/>
    <dgm:cxn modelId="{DCD7C161-1809-4DA5-88A9-7893161E89A3}" type="presOf" srcId="{A2369A41-728A-4F7B-B72E-41FAB2AC5D1A}" destId="{CA4400BA-E3C1-4A57-B3A2-C6A530B85F08}" srcOrd="0" destOrd="0" presId="urn:microsoft.com/office/officeart/2018/5/layout/CenteredIconLabelDescriptionList"/>
    <dgm:cxn modelId="{9988FA42-2574-405F-8C15-7C8676877CCC}" type="presOf" srcId="{AE36E976-0FDF-4827-BE5B-D796B937A87E}" destId="{1E3BC50B-6E54-4695-8850-6547326CB836}" srcOrd="0" destOrd="0" presId="urn:microsoft.com/office/officeart/2018/5/layout/CenteredIconLabelDescriptionList"/>
    <dgm:cxn modelId="{2156467E-69AC-4EB0-AA79-43039FCD9489}" type="presOf" srcId="{EEEA1D57-8C7D-4703-BEC9-DBD39E61FE9C}" destId="{803E3258-788D-4CAC-A06E-F4E3B6816803}" srcOrd="0" destOrd="1" presId="urn:microsoft.com/office/officeart/2018/5/layout/CenteredIconLabelDescriptionList"/>
    <dgm:cxn modelId="{199BC17E-09CE-43C5-84EF-ACA94A45B636}" srcId="{A2369A41-728A-4F7B-B72E-41FAB2AC5D1A}" destId="{C9D3D7D6-B7EE-4728-9F11-8062053FE540}" srcOrd="0" destOrd="0" parTransId="{D284F656-0AE1-45BD-A6CC-002D4A77C9A3}" sibTransId="{AEF5D301-A7C6-4C1F-8F5C-DE346E389FEE}"/>
    <dgm:cxn modelId="{64F49C87-F59E-4B39-866C-35AD725529EA}" srcId="{A2369A41-728A-4F7B-B72E-41FAB2AC5D1A}" destId="{9A90CC16-2AB2-406D-839B-FB9A2D6F9279}" srcOrd="1" destOrd="0" parTransId="{1BA96446-310A-4E24-AE90-B9445A01DA4A}" sibTransId="{C5DDB2A5-655A-48FF-BF11-69B3617EFEA7}"/>
    <dgm:cxn modelId="{36B6DE95-E3ED-428E-B92D-8A4AC4134D6E}" srcId="{82B7F5C9-0A0D-4ED1-92CF-6E3ADA8514F8}" destId="{3F6860E0-C3F4-4EA3-8528-F6971ED95D51}" srcOrd="0" destOrd="0" parTransId="{3D7B2590-45E4-4F6E-8351-57145851C9F2}" sibTransId="{D0A73390-034D-4BE3-9F9D-020E0FB5637A}"/>
    <dgm:cxn modelId="{12B43BC3-21C4-418B-9E7F-7AD9AED47DFC}" srcId="{9A90CC16-2AB2-406D-839B-FB9A2D6F9279}" destId="{CD2E97F8-4B06-4E1A-9E7A-66896653EB92}" srcOrd="0" destOrd="0" parTransId="{F15AE03D-1465-4752-A182-932614FCA6EF}" sibTransId="{46FE91C3-66AB-4EFE-B4BA-8750B26B27DA}"/>
    <dgm:cxn modelId="{929D3BD2-2230-4D12-9FF4-E17715AE3DB7}" type="presOf" srcId="{CD2E97F8-4B06-4E1A-9E7A-66896653EB92}" destId="{803E3258-788D-4CAC-A06E-F4E3B6816803}" srcOrd="0" destOrd="0" presId="urn:microsoft.com/office/officeart/2018/5/layout/CenteredIconLabelDescriptionList"/>
    <dgm:cxn modelId="{FDB0C9DB-7DC0-43C8-93A9-7826F2274E76}" srcId="{9A90CC16-2AB2-406D-839B-FB9A2D6F9279}" destId="{EEEA1D57-8C7D-4703-BEC9-DBD39E61FE9C}" srcOrd="1" destOrd="0" parTransId="{283DCD5F-E060-436A-AE0A-B86720F8BB69}" sibTransId="{69FDAC59-484B-445A-BE8F-F0D03B3F9D0A}"/>
    <dgm:cxn modelId="{A2C361E2-4E16-4DA7-AED4-E5BFD9F8E03E}" srcId="{A2369A41-728A-4F7B-B72E-41FAB2AC5D1A}" destId="{82B7F5C9-0A0D-4ED1-92CF-6E3ADA8514F8}" srcOrd="2" destOrd="0" parTransId="{78CA06F6-1F22-4385-90FC-44FD85D684E4}" sibTransId="{3A44A292-9EAE-43CD-B8D1-BC0808E7E510}"/>
    <dgm:cxn modelId="{3683CDEA-2EA6-4DA7-8D75-EF15EB12DB2C}" srcId="{C9D3D7D6-B7EE-4728-9F11-8062053FE540}" destId="{AE36E976-0FDF-4827-BE5B-D796B937A87E}" srcOrd="0" destOrd="0" parTransId="{57635F1D-9807-409B-A24D-BD53B318D1E7}" sibTransId="{66687F6D-1077-4F7F-9B4E-1C4D8F521F9C}"/>
    <dgm:cxn modelId="{75ADE1F3-3717-409C-89E5-3C79C86955C2}" type="presOf" srcId="{C9D3D7D6-B7EE-4728-9F11-8062053FE540}" destId="{0C59CB09-F9CB-4FA9-A02B-B23D7FEA39D4}" srcOrd="0" destOrd="0" presId="urn:microsoft.com/office/officeart/2018/5/layout/CenteredIconLabelDescriptionList"/>
    <dgm:cxn modelId="{B6DC47CA-1AF0-4C35-9A44-AACDF10BB86A}" type="presParOf" srcId="{CA4400BA-E3C1-4A57-B3A2-C6A530B85F08}" destId="{265EE931-A986-4CEF-9F18-D6DA5DF0C001}" srcOrd="0" destOrd="0" presId="urn:microsoft.com/office/officeart/2018/5/layout/CenteredIconLabelDescriptionList"/>
    <dgm:cxn modelId="{4DBC3461-6061-4C85-BF01-335B8019270B}" type="presParOf" srcId="{265EE931-A986-4CEF-9F18-D6DA5DF0C001}" destId="{3DADBBB0-CEB0-47A4-9151-A6E3E2B1E15D}" srcOrd="0" destOrd="0" presId="urn:microsoft.com/office/officeart/2018/5/layout/CenteredIconLabelDescriptionList"/>
    <dgm:cxn modelId="{1EEA1675-0688-43EF-8541-37DCE3E7B8BD}" type="presParOf" srcId="{265EE931-A986-4CEF-9F18-D6DA5DF0C001}" destId="{7D47963B-0FEB-4EB1-AB2C-CBCC0365DAC6}" srcOrd="1" destOrd="0" presId="urn:microsoft.com/office/officeart/2018/5/layout/CenteredIconLabelDescriptionList"/>
    <dgm:cxn modelId="{957E3C1D-F867-4C96-B309-AE0D208BE2E5}" type="presParOf" srcId="{265EE931-A986-4CEF-9F18-D6DA5DF0C001}" destId="{0C59CB09-F9CB-4FA9-A02B-B23D7FEA39D4}" srcOrd="2" destOrd="0" presId="urn:microsoft.com/office/officeart/2018/5/layout/CenteredIconLabelDescriptionList"/>
    <dgm:cxn modelId="{FC208DD5-E773-48DB-9223-DA3C86774329}" type="presParOf" srcId="{265EE931-A986-4CEF-9F18-D6DA5DF0C001}" destId="{6C8F2A0A-8792-462E-8227-9B3AF0F83266}" srcOrd="3" destOrd="0" presId="urn:microsoft.com/office/officeart/2018/5/layout/CenteredIconLabelDescriptionList"/>
    <dgm:cxn modelId="{389D1564-FD9E-485F-83AD-A6DBEE76849E}" type="presParOf" srcId="{265EE931-A986-4CEF-9F18-D6DA5DF0C001}" destId="{1E3BC50B-6E54-4695-8850-6547326CB836}" srcOrd="4" destOrd="0" presId="urn:microsoft.com/office/officeart/2018/5/layout/CenteredIconLabelDescriptionList"/>
    <dgm:cxn modelId="{ECDD9B20-854B-4E9B-B066-637FA9FCDC7A}" type="presParOf" srcId="{CA4400BA-E3C1-4A57-B3A2-C6A530B85F08}" destId="{AF90DC93-5B28-4B26-BAB6-B8316F515E32}" srcOrd="1" destOrd="0" presId="urn:microsoft.com/office/officeart/2018/5/layout/CenteredIconLabelDescriptionList"/>
    <dgm:cxn modelId="{26642BBA-60C4-443F-83D8-6763B16A18E8}" type="presParOf" srcId="{CA4400BA-E3C1-4A57-B3A2-C6A530B85F08}" destId="{5398CEE2-88A8-4AEE-B271-44D95E2BF79C}" srcOrd="2" destOrd="0" presId="urn:microsoft.com/office/officeart/2018/5/layout/CenteredIconLabelDescriptionList"/>
    <dgm:cxn modelId="{FBCFE15C-D8B8-4C2A-B883-4B4A28DB1F52}" type="presParOf" srcId="{5398CEE2-88A8-4AEE-B271-44D95E2BF79C}" destId="{6554198A-7DDF-48CA-8C24-8332AFD99807}" srcOrd="0" destOrd="0" presId="urn:microsoft.com/office/officeart/2018/5/layout/CenteredIconLabelDescriptionList"/>
    <dgm:cxn modelId="{3373FAD1-7AAF-4DC1-9B92-09938DF132F8}" type="presParOf" srcId="{5398CEE2-88A8-4AEE-B271-44D95E2BF79C}" destId="{83722A7E-84F9-4ED6-87A2-1663E2937155}" srcOrd="1" destOrd="0" presId="urn:microsoft.com/office/officeart/2018/5/layout/CenteredIconLabelDescriptionList"/>
    <dgm:cxn modelId="{177A0216-8FBF-4407-8F18-B96668DBF26E}" type="presParOf" srcId="{5398CEE2-88A8-4AEE-B271-44D95E2BF79C}" destId="{192F67F7-F25E-4E4D-AD61-F1F54A812E56}" srcOrd="2" destOrd="0" presId="urn:microsoft.com/office/officeart/2018/5/layout/CenteredIconLabelDescriptionList"/>
    <dgm:cxn modelId="{2A33E44C-77F6-4A7A-90A5-035F88FCF2D7}" type="presParOf" srcId="{5398CEE2-88A8-4AEE-B271-44D95E2BF79C}" destId="{E7D00BF1-0642-4036-B93B-83BD00FD8BD9}" srcOrd="3" destOrd="0" presId="urn:microsoft.com/office/officeart/2018/5/layout/CenteredIconLabelDescriptionList"/>
    <dgm:cxn modelId="{07A21F13-86DF-45E3-941B-B68539F1BBFF}" type="presParOf" srcId="{5398CEE2-88A8-4AEE-B271-44D95E2BF79C}" destId="{803E3258-788D-4CAC-A06E-F4E3B6816803}" srcOrd="4" destOrd="0" presId="urn:microsoft.com/office/officeart/2018/5/layout/CenteredIconLabelDescriptionList"/>
    <dgm:cxn modelId="{EF9F9DE6-9D9E-4C27-85B0-BC17E39F242E}" type="presParOf" srcId="{CA4400BA-E3C1-4A57-B3A2-C6A530B85F08}" destId="{8761A2BB-4325-48D3-AB61-4C3C34DF1111}" srcOrd="3" destOrd="0" presId="urn:microsoft.com/office/officeart/2018/5/layout/CenteredIconLabelDescriptionList"/>
    <dgm:cxn modelId="{7957102F-A860-4985-A891-8CFBF94F92B6}" type="presParOf" srcId="{CA4400BA-E3C1-4A57-B3A2-C6A530B85F08}" destId="{D1477F33-F7A6-46EC-B29A-BD973B84549A}" srcOrd="4" destOrd="0" presId="urn:microsoft.com/office/officeart/2018/5/layout/CenteredIconLabelDescriptionList"/>
    <dgm:cxn modelId="{DEFA4AD5-9CC9-454A-9AD2-EC7D3FCEBEEC}" type="presParOf" srcId="{D1477F33-F7A6-46EC-B29A-BD973B84549A}" destId="{547B93D1-2E64-42DC-BF4F-D0125EF50B3A}" srcOrd="0" destOrd="0" presId="urn:microsoft.com/office/officeart/2018/5/layout/CenteredIconLabelDescriptionList"/>
    <dgm:cxn modelId="{F18CA37B-D950-4536-8591-EF88CA7266C6}" type="presParOf" srcId="{D1477F33-F7A6-46EC-B29A-BD973B84549A}" destId="{9BB55DDB-3152-43FC-9897-E9A13F36428C}" srcOrd="1" destOrd="0" presId="urn:microsoft.com/office/officeart/2018/5/layout/CenteredIconLabelDescriptionList"/>
    <dgm:cxn modelId="{C1A76A60-3DED-4B1C-9733-B2EA4A03755C}" type="presParOf" srcId="{D1477F33-F7A6-46EC-B29A-BD973B84549A}" destId="{5DC8CC25-2C6E-4FFE-8E6C-16790F64A221}" srcOrd="2" destOrd="0" presId="urn:microsoft.com/office/officeart/2018/5/layout/CenteredIconLabelDescriptionList"/>
    <dgm:cxn modelId="{FB4A3066-A248-4670-8F38-874AF6B8362E}" type="presParOf" srcId="{D1477F33-F7A6-46EC-B29A-BD973B84549A}" destId="{490EB710-1FF4-41F4-9A8B-C7D1B0942666}" srcOrd="3" destOrd="0" presId="urn:microsoft.com/office/officeart/2018/5/layout/CenteredIconLabelDescriptionList"/>
    <dgm:cxn modelId="{E47E14C0-C755-4159-96A3-417433D760F9}" type="presParOf" srcId="{D1477F33-F7A6-46EC-B29A-BD973B84549A}" destId="{6ACC8D2E-CD6A-493E-B9C9-B1DD4BA8B16E}"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EACCD-6F7C-4D62-992B-46BFEC120272}">
      <dsp:nvSpPr>
        <dsp:cNvPr id="0" name=""/>
        <dsp:cNvSpPr/>
      </dsp:nvSpPr>
      <dsp:spPr>
        <a:xfrm>
          <a:off x="2292696" y="1674544"/>
          <a:ext cx="1285744" cy="12857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Strategic Authorities </a:t>
          </a:r>
        </a:p>
      </dsp:txBody>
      <dsp:txXfrm>
        <a:off x="2480989" y="1862837"/>
        <a:ext cx="909158" cy="909158"/>
      </dsp:txXfrm>
    </dsp:sp>
    <dsp:sp modelId="{32DD7D1C-1594-49C6-B7E3-78D77B4687BD}">
      <dsp:nvSpPr>
        <dsp:cNvPr id="0" name=""/>
        <dsp:cNvSpPr/>
      </dsp:nvSpPr>
      <dsp:spPr>
        <a:xfrm rot="16200000">
          <a:off x="2799295" y="1206561"/>
          <a:ext cx="272546" cy="43715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2840177" y="1334874"/>
        <a:ext cx="190782" cy="262291"/>
      </dsp:txXfrm>
    </dsp:sp>
    <dsp:sp modelId="{91E1A094-D26B-49BA-B505-10D30706E41B}">
      <dsp:nvSpPr>
        <dsp:cNvPr id="0" name=""/>
        <dsp:cNvSpPr/>
      </dsp:nvSpPr>
      <dsp:spPr>
        <a:xfrm>
          <a:off x="2356983" y="3134"/>
          <a:ext cx="1157170" cy="115717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Calibri" panose="020F0502020204030204" pitchFamily="34" charset="0"/>
              <a:ea typeface="Calibri" panose="020F0502020204030204" pitchFamily="34" charset="0"/>
              <a:cs typeface="Calibri" panose="020F0502020204030204" pitchFamily="34" charset="0"/>
            </a:rPr>
            <a:t>Public safety</a:t>
          </a:r>
        </a:p>
      </dsp:txBody>
      <dsp:txXfrm>
        <a:off x="2526447" y="172598"/>
        <a:ext cx="818242" cy="818242"/>
      </dsp:txXfrm>
    </dsp:sp>
    <dsp:sp modelId="{0DCE28D2-240C-43AA-BF2B-1A1C207AF926}">
      <dsp:nvSpPr>
        <dsp:cNvPr id="0" name=""/>
        <dsp:cNvSpPr/>
      </dsp:nvSpPr>
      <dsp:spPr>
        <a:xfrm rot="19285714">
          <a:off x="3496906" y="1542513"/>
          <a:ext cx="272546" cy="43715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3505825" y="1655434"/>
        <a:ext cx="190782" cy="262291"/>
      </dsp:txXfrm>
    </dsp:sp>
    <dsp:sp modelId="{B5792337-B77A-4893-8DBF-4187C6B02D9B}">
      <dsp:nvSpPr>
        <dsp:cNvPr id="0" name=""/>
        <dsp:cNvSpPr/>
      </dsp:nvSpPr>
      <dsp:spPr>
        <a:xfrm>
          <a:off x="3714005" y="656642"/>
          <a:ext cx="1157170" cy="115717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Calibri" panose="020F0502020204030204" pitchFamily="34" charset="0"/>
              <a:ea typeface="Calibri" panose="020F0502020204030204" pitchFamily="34" charset="0"/>
              <a:cs typeface="Calibri" panose="020F0502020204030204" pitchFamily="34" charset="0"/>
            </a:rPr>
            <a:t>Transport and infrastructure</a:t>
          </a:r>
        </a:p>
      </dsp:txBody>
      <dsp:txXfrm>
        <a:off x="3883469" y="826106"/>
        <a:ext cx="818242" cy="818242"/>
      </dsp:txXfrm>
    </dsp:sp>
    <dsp:sp modelId="{D39C3C3D-96B6-4039-984F-C5461CC11828}">
      <dsp:nvSpPr>
        <dsp:cNvPr id="0" name=""/>
        <dsp:cNvSpPr/>
      </dsp:nvSpPr>
      <dsp:spPr>
        <a:xfrm rot="771429">
          <a:off x="3669202" y="2297390"/>
          <a:ext cx="272546" cy="43715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3670227" y="2375724"/>
        <a:ext cx="190782" cy="262291"/>
      </dsp:txXfrm>
    </dsp:sp>
    <dsp:sp modelId="{C82B0082-CF95-4A2E-B9E1-98EC07A3348D}">
      <dsp:nvSpPr>
        <dsp:cNvPr id="0" name=""/>
        <dsp:cNvSpPr/>
      </dsp:nvSpPr>
      <dsp:spPr>
        <a:xfrm>
          <a:off x="4049162" y="2125060"/>
          <a:ext cx="1157170" cy="115717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Calibri" panose="020F0502020204030204" pitchFamily="34" charset="0"/>
              <a:ea typeface="Calibri" panose="020F0502020204030204" pitchFamily="34" charset="0"/>
              <a:cs typeface="Calibri" panose="020F0502020204030204" pitchFamily="34" charset="0"/>
            </a:rPr>
            <a:t>Skills and employment</a:t>
          </a:r>
        </a:p>
      </dsp:txBody>
      <dsp:txXfrm>
        <a:off x="4218626" y="2294524"/>
        <a:ext cx="818242" cy="818242"/>
      </dsp:txXfrm>
    </dsp:sp>
    <dsp:sp modelId="{63F7B6B7-E47F-4CEE-AFFD-1B68F16C9649}">
      <dsp:nvSpPr>
        <dsp:cNvPr id="0" name=""/>
        <dsp:cNvSpPr/>
      </dsp:nvSpPr>
      <dsp:spPr>
        <a:xfrm rot="3857143">
          <a:off x="3186440" y="2902754"/>
          <a:ext cx="272546" cy="43715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3209584" y="2953352"/>
        <a:ext cx="190782" cy="262291"/>
      </dsp:txXfrm>
    </dsp:sp>
    <dsp:sp modelId="{E13758AE-13AA-4222-85F8-8E053B3770DA}">
      <dsp:nvSpPr>
        <dsp:cNvPr id="0" name=""/>
        <dsp:cNvSpPr/>
      </dsp:nvSpPr>
      <dsp:spPr>
        <a:xfrm>
          <a:off x="3110073" y="3302639"/>
          <a:ext cx="1157170" cy="115717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Calibri" panose="020F0502020204030204" pitchFamily="34" charset="0"/>
              <a:ea typeface="Calibri" panose="020F0502020204030204" pitchFamily="34" charset="0"/>
              <a:cs typeface="Calibri" panose="020F0502020204030204" pitchFamily="34" charset="0"/>
            </a:rPr>
            <a:t>Housing and strategic planning</a:t>
          </a:r>
        </a:p>
      </dsp:txBody>
      <dsp:txXfrm>
        <a:off x="3279537" y="3472103"/>
        <a:ext cx="818242" cy="818242"/>
      </dsp:txXfrm>
    </dsp:sp>
    <dsp:sp modelId="{CF3D68BC-B79B-4463-ADCE-1FFCF63BB28B}">
      <dsp:nvSpPr>
        <dsp:cNvPr id="0" name=""/>
        <dsp:cNvSpPr/>
      </dsp:nvSpPr>
      <dsp:spPr>
        <a:xfrm rot="6942857">
          <a:off x="2412150" y="2902754"/>
          <a:ext cx="272546" cy="437153"/>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2470770" y="2953352"/>
        <a:ext cx="190782" cy="262291"/>
      </dsp:txXfrm>
    </dsp:sp>
    <dsp:sp modelId="{AF48FB0C-C16C-4F44-B8B2-F208F164690E}">
      <dsp:nvSpPr>
        <dsp:cNvPr id="0" name=""/>
        <dsp:cNvSpPr/>
      </dsp:nvSpPr>
      <dsp:spPr>
        <a:xfrm>
          <a:off x="1603892" y="3302639"/>
          <a:ext cx="1157170" cy="115717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Calibri" panose="020F0502020204030204" pitchFamily="34" charset="0"/>
              <a:ea typeface="Calibri" panose="020F0502020204030204" pitchFamily="34" charset="0"/>
              <a:cs typeface="Calibri" panose="020F0502020204030204" pitchFamily="34" charset="0"/>
            </a:rPr>
            <a:t>Economic development and regeneration </a:t>
          </a:r>
        </a:p>
      </dsp:txBody>
      <dsp:txXfrm>
        <a:off x="1773356" y="3472103"/>
        <a:ext cx="818242" cy="818242"/>
      </dsp:txXfrm>
    </dsp:sp>
    <dsp:sp modelId="{CF557FFD-58E5-48FD-ACA4-09DBC2558A58}">
      <dsp:nvSpPr>
        <dsp:cNvPr id="0" name=""/>
        <dsp:cNvSpPr/>
      </dsp:nvSpPr>
      <dsp:spPr>
        <a:xfrm rot="10028571">
          <a:off x="1929388" y="2297390"/>
          <a:ext cx="272546" cy="43715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2010127" y="2375724"/>
        <a:ext cx="190782" cy="262291"/>
      </dsp:txXfrm>
    </dsp:sp>
    <dsp:sp modelId="{CB79B5D0-630D-40D0-88DD-F4FA6DBC69C9}">
      <dsp:nvSpPr>
        <dsp:cNvPr id="0" name=""/>
        <dsp:cNvSpPr/>
      </dsp:nvSpPr>
      <dsp:spPr>
        <a:xfrm>
          <a:off x="664804" y="2125060"/>
          <a:ext cx="1157170" cy="115717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Calibri" panose="020F0502020204030204" pitchFamily="34" charset="0"/>
              <a:ea typeface="Calibri" panose="020F0502020204030204" pitchFamily="34" charset="0"/>
              <a:cs typeface="Calibri" panose="020F0502020204030204" pitchFamily="34" charset="0"/>
            </a:rPr>
            <a:t>Environment and climate change</a:t>
          </a:r>
        </a:p>
      </dsp:txBody>
      <dsp:txXfrm>
        <a:off x="834268" y="2294524"/>
        <a:ext cx="818242" cy="818242"/>
      </dsp:txXfrm>
    </dsp:sp>
    <dsp:sp modelId="{EBC80BBD-1974-4D81-8CFB-D177D02C6382}">
      <dsp:nvSpPr>
        <dsp:cNvPr id="0" name=""/>
        <dsp:cNvSpPr/>
      </dsp:nvSpPr>
      <dsp:spPr>
        <a:xfrm rot="13114286">
          <a:off x="2101683" y="1542513"/>
          <a:ext cx="272546" cy="43715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2174528" y="1655434"/>
        <a:ext cx="190782" cy="262291"/>
      </dsp:txXfrm>
    </dsp:sp>
    <dsp:sp modelId="{D43E74F3-A7D2-42A8-ABB7-CA19B0C313A0}">
      <dsp:nvSpPr>
        <dsp:cNvPr id="0" name=""/>
        <dsp:cNvSpPr/>
      </dsp:nvSpPr>
      <dsp:spPr>
        <a:xfrm>
          <a:off x="999961" y="656642"/>
          <a:ext cx="1157170" cy="115717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Calibri" panose="020F0502020204030204" pitchFamily="34" charset="0"/>
              <a:ea typeface="Calibri" panose="020F0502020204030204" pitchFamily="34" charset="0"/>
              <a:cs typeface="Calibri" panose="020F0502020204030204" pitchFamily="34" charset="0"/>
            </a:rPr>
            <a:t>Health, wellbeing and public service reform</a:t>
          </a:r>
        </a:p>
      </dsp:txBody>
      <dsp:txXfrm>
        <a:off x="1169425" y="826106"/>
        <a:ext cx="818242" cy="818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EACCD-6F7C-4D62-992B-46BFEC120272}">
      <dsp:nvSpPr>
        <dsp:cNvPr id="0" name=""/>
        <dsp:cNvSpPr/>
      </dsp:nvSpPr>
      <dsp:spPr>
        <a:xfrm>
          <a:off x="2315959" y="1547026"/>
          <a:ext cx="1426258" cy="1407701"/>
        </a:xfrm>
        <a:prstGeom prst="ellipse">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Unitary Authorities </a:t>
          </a:r>
        </a:p>
      </dsp:txBody>
      <dsp:txXfrm>
        <a:off x="2524830" y="1753179"/>
        <a:ext cx="1008516" cy="995395"/>
      </dsp:txXfrm>
    </dsp:sp>
    <dsp:sp modelId="{32DD7D1C-1594-49C6-B7E3-78D77B4687BD}">
      <dsp:nvSpPr>
        <dsp:cNvPr id="0" name=""/>
        <dsp:cNvSpPr/>
      </dsp:nvSpPr>
      <dsp:spPr>
        <a:xfrm rot="13179937">
          <a:off x="3649753" y="2723565"/>
          <a:ext cx="365195" cy="386760"/>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746700" y="2835883"/>
        <a:ext cx="255637" cy="232056"/>
      </dsp:txXfrm>
    </dsp:sp>
    <dsp:sp modelId="{91E1A094-D26B-49BA-B505-10D30706E41B}">
      <dsp:nvSpPr>
        <dsp:cNvPr id="0" name=""/>
        <dsp:cNvSpPr/>
      </dsp:nvSpPr>
      <dsp:spPr>
        <a:xfrm>
          <a:off x="3987307" y="2962089"/>
          <a:ext cx="1017268" cy="1010213"/>
        </a:xfrm>
        <a:prstGeom prst="ellipse">
          <a:avLst/>
        </a:prstGeom>
        <a:solidFill>
          <a:schemeClr val="lt1">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Calibri" panose="020F0502020204030204" pitchFamily="34" charset="0"/>
              <a:ea typeface="Calibri" panose="020F0502020204030204" pitchFamily="34" charset="0"/>
              <a:cs typeface="Calibri" panose="020F0502020204030204" pitchFamily="34" charset="0"/>
            </a:rPr>
            <a:t>Broxbourne</a:t>
          </a:r>
        </a:p>
      </dsp:txBody>
      <dsp:txXfrm>
        <a:off x="4136282" y="3110031"/>
        <a:ext cx="719318" cy="714329"/>
      </dsp:txXfrm>
    </dsp:sp>
    <dsp:sp modelId="{D39C3C3D-96B6-4039-984F-C5461CC11828}">
      <dsp:nvSpPr>
        <dsp:cNvPr id="0" name=""/>
        <dsp:cNvSpPr/>
      </dsp:nvSpPr>
      <dsp:spPr>
        <a:xfrm rot="7126371">
          <a:off x="3409214" y="1192487"/>
          <a:ext cx="351564" cy="386760"/>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487332" y="1223615"/>
        <a:ext cx="246095" cy="232056"/>
      </dsp:txXfrm>
    </dsp:sp>
    <dsp:sp modelId="{C82B0082-CF95-4A2E-B9E1-98EC07A3348D}">
      <dsp:nvSpPr>
        <dsp:cNvPr id="0" name=""/>
        <dsp:cNvSpPr/>
      </dsp:nvSpPr>
      <dsp:spPr>
        <a:xfrm>
          <a:off x="3558246" y="234931"/>
          <a:ext cx="929113" cy="939393"/>
        </a:xfrm>
        <a:prstGeom prst="ellips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Calibri" panose="020F0502020204030204" pitchFamily="34" charset="0"/>
              <a:ea typeface="Calibri" panose="020F0502020204030204" pitchFamily="34" charset="0"/>
              <a:cs typeface="Calibri" panose="020F0502020204030204" pitchFamily="34" charset="0"/>
            </a:rPr>
            <a:t>Dacorum</a:t>
          </a:r>
        </a:p>
      </dsp:txBody>
      <dsp:txXfrm>
        <a:off x="3694311" y="372502"/>
        <a:ext cx="656983" cy="664251"/>
      </dsp:txXfrm>
    </dsp:sp>
    <dsp:sp modelId="{CF3D68BC-B79B-4463-ADCE-1FFCF63BB28B}">
      <dsp:nvSpPr>
        <dsp:cNvPr id="0" name=""/>
        <dsp:cNvSpPr/>
      </dsp:nvSpPr>
      <dsp:spPr>
        <a:xfrm rot="9272405">
          <a:off x="3786193" y="1636243"/>
          <a:ext cx="330627" cy="386760"/>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880565" y="1692276"/>
        <a:ext cx="231439" cy="232056"/>
      </dsp:txXfrm>
    </dsp:sp>
    <dsp:sp modelId="{AF48FB0C-C16C-4F44-B8B2-F208F164690E}">
      <dsp:nvSpPr>
        <dsp:cNvPr id="0" name=""/>
        <dsp:cNvSpPr/>
      </dsp:nvSpPr>
      <dsp:spPr>
        <a:xfrm>
          <a:off x="4193627" y="1005428"/>
          <a:ext cx="1014784" cy="963806"/>
        </a:xfrm>
        <a:prstGeom prst="ellipse">
          <a:avLst/>
        </a:prstGeom>
        <a:solidFill>
          <a:schemeClr val="lt1">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Calibri" panose="020F0502020204030204" pitchFamily="34" charset="0"/>
              <a:ea typeface="Calibri" panose="020F0502020204030204" pitchFamily="34" charset="0"/>
              <a:cs typeface="Calibri" panose="020F0502020204030204" pitchFamily="34" charset="0"/>
            </a:rPr>
            <a:t>East Herts </a:t>
          </a:r>
        </a:p>
      </dsp:txBody>
      <dsp:txXfrm>
        <a:off x="4342239" y="1146574"/>
        <a:ext cx="717560" cy="681514"/>
      </dsp:txXfrm>
    </dsp:sp>
    <dsp:sp modelId="{8179D69A-C2E9-418D-A6BA-7F3A51A094B4}">
      <dsp:nvSpPr>
        <dsp:cNvPr id="0" name=""/>
        <dsp:cNvSpPr/>
      </dsp:nvSpPr>
      <dsp:spPr>
        <a:xfrm rot="11504504">
          <a:off x="3877632" y="2204809"/>
          <a:ext cx="352072" cy="386760"/>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982149" y="2292908"/>
        <a:ext cx="246450" cy="232056"/>
      </dsp:txXfrm>
    </dsp:sp>
    <dsp:sp modelId="{85136A7D-A7AD-434A-9A0C-1B030FA2064F}">
      <dsp:nvSpPr>
        <dsp:cNvPr id="0" name=""/>
        <dsp:cNvSpPr/>
      </dsp:nvSpPr>
      <dsp:spPr>
        <a:xfrm>
          <a:off x="4387576" y="2052976"/>
          <a:ext cx="921668" cy="918960"/>
        </a:xfrm>
        <a:prstGeom prst="ellipse">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latin typeface="Calibri" panose="020F0502020204030204" pitchFamily="34" charset="0"/>
              <a:ea typeface="Calibri" panose="020F0502020204030204" pitchFamily="34" charset="0"/>
              <a:cs typeface="Calibri" panose="020F0502020204030204" pitchFamily="34" charset="0"/>
            </a:rPr>
            <a:t>Hertsmere</a:t>
          </a:r>
          <a:endParaRPr lang="en-GB" sz="1100" kern="1200">
            <a:latin typeface="Calibri" panose="020F0502020204030204" pitchFamily="34" charset="0"/>
            <a:ea typeface="Calibri" panose="020F0502020204030204" pitchFamily="34" charset="0"/>
            <a:cs typeface="Calibri" panose="020F0502020204030204" pitchFamily="34" charset="0"/>
          </a:endParaRPr>
        </a:p>
      </dsp:txBody>
      <dsp:txXfrm>
        <a:off x="4522551" y="2187555"/>
        <a:ext cx="651718" cy="649802"/>
      </dsp:txXfrm>
    </dsp:sp>
    <dsp:sp modelId="{ECF7A841-E891-49ED-8B3F-FB8AB31C8284}">
      <dsp:nvSpPr>
        <dsp:cNvPr id="0" name=""/>
        <dsp:cNvSpPr/>
      </dsp:nvSpPr>
      <dsp:spPr>
        <a:xfrm rot="5507011">
          <a:off x="2874805" y="1072874"/>
          <a:ext cx="306823" cy="386760"/>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2922261" y="1104225"/>
        <a:ext cx="214776" cy="232056"/>
      </dsp:txXfrm>
    </dsp:sp>
    <dsp:sp modelId="{1B6DBF78-D8F5-44E5-8593-AB8D093F0094}">
      <dsp:nvSpPr>
        <dsp:cNvPr id="0" name=""/>
        <dsp:cNvSpPr/>
      </dsp:nvSpPr>
      <dsp:spPr>
        <a:xfrm>
          <a:off x="2540326" y="0"/>
          <a:ext cx="974397" cy="968114"/>
        </a:xfrm>
        <a:prstGeom prst="ellipse">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a:latin typeface="Calibri" panose="020F0502020204030204" pitchFamily="34" charset="0"/>
              <a:ea typeface="Calibri" panose="020F0502020204030204" pitchFamily="34" charset="0"/>
              <a:cs typeface="Calibri" panose="020F0502020204030204" pitchFamily="34" charset="0"/>
            </a:rPr>
            <a:t>HCC</a:t>
          </a:r>
          <a:endParaRPr lang="en-GB" sz="1100" b="0" kern="1200">
            <a:latin typeface="Calibri" panose="020F0502020204030204" pitchFamily="34" charset="0"/>
            <a:ea typeface="Calibri" panose="020F0502020204030204" pitchFamily="34" charset="0"/>
            <a:cs typeface="Calibri" panose="020F0502020204030204" pitchFamily="34" charset="0"/>
          </a:endParaRPr>
        </a:p>
      </dsp:txBody>
      <dsp:txXfrm>
        <a:off x="2683023" y="141777"/>
        <a:ext cx="689003" cy="684560"/>
      </dsp:txXfrm>
    </dsp:sp>
    <dsp:sp modelId="{F1EAF9C8-4923-4483-B0DA-34A60D14DCE0}">
      <dsp:nvSpPr>
        <dsp:cNvPr id="0" name=""/>
        <dsp:cNvSpPr/>
      </dsp:nvSpPr>
      <dsp:spPr>
        <a:xfrm rot="15400813">
          <a:off x="3144194" y="3035870"/>
          <a:ext cx="344339" cy="386760"/>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207745" y="3163484"/>
        <a:ext cx="241037" cy="232056"/>
      </dsp:txXfrm>
    </dsp:sp>
    <dsp:sp modelId="{9DE04E67-8F92-47CA-AC0C-39F5EC1CDD57}">
      <dsp:nvSpPr>
        <dsp:cNvPr id="0" name=""/>
        <dsp:cNvSpPr/>
      </dsp:nvSpPr>
      <dsp:spPr>
        <a:xfrm>
          <a:off x="3048256" y="3531919"/>
          <a:ext cx="997329" cy="965072"/>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latin typeface="Calibri" panose="020F0502020204030204" pitchFamily="34" charset="0"/>
              <a:ea typeface="Calibri" panose="020F0502020204030204" pitchFamily="34" charset="0"/>
              <a:cs typeface="Calibri" panose="020F0502020204030204" pitchFamily="34" charset="0"/>
            </a:rPr>
            <a:t>North Herts</a:t>
          </a:r>
          <a:endParaRPr lang="en-GB" sz="1100" kern="1200">
            <a:latin typeface="Calibri" panose="020F0502020204030204" pitchFamily="34" charset="0"/>
            <a:ea typeface="Calibri" panose="020F0502020204030204" pitchFamily="34" charset="0"/>
            <a:cs typeface="Calibri" panose="020F0502020204030204" pitchFamily="34" charset="0"/>
          </a:endParaRPr>
        </a:p>
      </dsp:txBody>
      <dsp:txXfrm>
        <a:off x="3194311" y="3673251"/>
        <a:ext cx="705219" cy="682408"/>
      </dsp:txXfrm>
    </dsp:sp>
    <dsp:sp modelId="{EBC80BBD-1974-4D81-8CFB-D177D02C6382}">
      <dsp:nvSpPr>
        <dsp:cNvPr id="0" name=""/>
        <dsp:cNvSpPr/>
      </dsp:nvSpPr>
      <dsp:spPr>
        <a:xfrm rot="17181818">
          <a:off x="2568157" y="3037591"/>
          <a:ext cx="346299" cy="386760"/>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2605467" y="3164784"/>
        <a:ext cx="242409" cy="232056"/>
      </dsp:txXfrm>
    </dsp:sp>
    <dsp:sp modelId="{D43E74F3-A7D2-42A8-ABB7-CA19B0C313A0}">
      <dsp:nvSpPr>
        <dsp:cNvPr id="0" name=""/>
        <dsp:cNvSpPr/>
      </dsp:nvSpPr>
      <dsp:spPr>
        <a:xfrm>
          <a:off x="2019545" y="3535358"/>
          <a:ext cx="983419" cy="958193"/>
        </a:xfrm>
        <a:prstGeom prst="ellips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Calibri" panose="020F0502020204030204" pitchFamily="34" charset="0"/>
              <a:ea typeface="Calibri" panose="020F0502020204030204" pitchFamily="34" charset="0"/>
              <a:cs typeface="Calibri" panose="020F0502020204030204" pitchFamily="34" charset="0"/>
            </a:rPr>
            <a:t>St Albans</a:t>
          </a:r>
        </a:p>
      </dsp:txBody>
      <dsp:txXfrm>
        <a:off x="2163563" y="3675682"/>
        <a:ext cx="695383" cy="677545"/>
      </dsp:txXfrm>
    </dsp:sp>
    <dsp:sp modelId="{CB4C99A0-E687-4B7C-BBD9-D63C3CB4B256}">
      <dsp:nvSpPr>
        <dsp:cNvPr id="0" name=""/>
        <dsp:cNvSpPr/>
      </dsp:nvSpPr>
      <dsp:spPr>
        <a:xfrm rot="19262703">
          <a:off x="2085092" y="2727095"/>
          <a:ext cx="342476" cy="386760"/>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2096515" y="2836745"/>
        <a:ext cx="239733" cy="232056"/>
      </dsp:txXfrm>
    </dsp:sp>
    <dsp:sp modelId="{1DCDF91B-E60A-4CC5-90B6-AE07B1152670}">
      <dsp:nvSpPr>
        <dsp:cNvPr id="0" name=""/>
        <dsp:cNvSpPr/>
      </dsp:nvSpPr>
      <dsp:spPr>
        <a:xfrm>
          <a:off x="1160283" y="2967663"/>
          <a:ext cx="959427" cy="973736"/>
        </a:xfrm>
        <a:prstGeom prst="ellipse">
          <a:avLst/>
        </a:prstGeom>
        <a:solidFill>
          <a:schemeClr val="lt1">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latin typeface="Calibri" panose="020F0502020204030204" pitchFamily="34" charset="0"/>
              <a:ea typeface="Calibri" panose="020F0502020204030204" pitchFamily="34" charset="0"/>
              <a:cs typeface="Calibri" panose="020F0502020204030204" pitchFamily="34" charset="0"/>
            </a:rPr>
            <a:t>Stevenage</a:t>
          </a:r>
          <a:endParaRPr lang="en-GB" sz="1100" kern="1200">
            <a:latin typeface="Calibri" panose="020F0502020204030204" pitchFamily="34" charset="0"/>
            <a:ea typeface="Calibri" panose="020F0502020204030204" pitchFamily="34" charset="0"/>
            <a:cs typeface="Calibri" panose="020F0502020204030204" pitchFamily="34" charset="0"/>
          </a:endParaRPr>
        </a:p>
      </dsp:txBody>
      <dsp:txXfrm>
        <a:off x="1300788" y="3110263"/>
        <a:ext cx="678417" cy="688536"/>
      </dsp:txXfrm>
    </dsp:sp>
    <dsp:sp modelId="{097F6B15-057B-468B-9F4B-F29D5C4E88B7}">
      <dsp:nvSpPr>
        <dsp:cNvPr id="0" name=""/>
        <dsp:cNvSpPr/>
      </dsp:nvSpPr>
      <dsp:spPr>
        <a:xfrm rot="20794343">
          <a:off x="1856961" y="2202170"/>
          <a:ext cx="331805" cy="386760"/>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1858322" y="2291080"/>
        <a:ext cx="232264" cy="232056"/>
      </dsp:txXfrm>
    </dsp:sp>
    <dsp:sp modelId="{98C992E0-D85F-4A72-A306-0A3A41E881D1}">
      <dsp:nvSpPr>
        <dsp:cNvPr id="0" name=""/>
        <dsp:cNvSpPr/>
      </dsp:nvSpPr>
      <dsp:spPr>
        <a:xfrm>
          <a:off x="710555" y="2021236"/>
          <a:ext cx="998420" cy="982439"/>
        </a:xfrm>
        <a:prstGeom prst="ellipse">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latin typeface="Calibri" panose="020F0502020204030204" pitchFamily="34" charset="0"/>
              <a:ea typeface="Calibri" panose="020F0502020204030204" pitchFamily="34" charset="0"/>
              <a:cs typeface="Calibri" panose="020F0502020204030204" pitchFamily="34" charset="0"/>
            </a:rPr>
            <a:t>Three Rivers</a:t>
          </a:r>
          <a:endParaRPr lang="en-GB" sz="1100" kern="1200">
            <a:latin typeface="Calibri" panose="020F0502020204030204" pitchFamily="34" charset="0"/>
            <a:ea typeface="Calibri" panose="020F0502020204030204" pitchFamily="34" charset="0"/>
            <a:cs typeface="Calibri" panose="020F0502020204030204" pitchFamily="34" charset="0"/>
          </a:endParaRPr>
        </a:p>
      </dsp:txBody>
      <dsp:txXfrm>
        <a:off x="856770" y="2165111"/>
        <a:ext cx="705990" cy="694689"/>
      </dsp:txXfrm>
    </dsp:sp>
    <dsp:sp modelId="{34ED900E-BD64-499E-8448-249CBD013E03}">
      <dsp:nvSpPr>
        <dsp:cNvPr id="0" name=""/>
        <dsp:cNvSpPr/>
      </dsp:nvSpPr>
      <dsp:spPr>
        <a:xfrm rot="1962923">
          <a:off x="1903043" y="1617048"/>
          <a:ext cx="350029" cy="386760"/>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1911372" y="1666023"/>
        <a:ext cx="245020" cy="232056"/>
      </dsp:txXfrm>
    </dsp:sp>
    <dsp:sp modelId="{D805D117-7696-40C5-9A7A-733962649E9C}">
      <dsp:nvSpPr>
        <dsp:cNvPr id="0" name=""/>
        <dsp:cNvSpPr/>
      </dsp:nvSpPr>
      <dsp:spPr>
        <a:xfrm>
          <a:off x="887718" y="1036319"/>
          <a:ext cx="938875" cy="902024"/>
        </a:xfrm>
        <a:prstGeom prst="ellips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latin typeface="Calibri" panose="020F0502020204030204" pitchFamily="34" charset="0"/>
              <a:ea typeface="Calibri" panose="020F0502020204030204" pitchFamily="34" charset="0"/>
              <a:cs typeface="Calibri" panose="020F0502020204030204" pitchFamily="34" charset="0"/>
            </a:rPr>
            <a:t>Wel-Hat</a:t>
          </a:r>
          <a:endParaRPr lang="en-GB" sz="1100" kern="1200">
            <a:latin typeface="Calibri" panose="020F0502020204030204" pitchFamily="34" charset="0"/>
            <a:ea typeface="Calibri" panose="020F0502020204030204" pitchFamily="34" charset="0"/>
            <a:cs typeface="Calibri" panose="020F0502020204030204" pitchFamily="34" charset="0"/>
          </a:endParaRPr>
        </a:p>
      </dsp:txBody>
      <dsp:txXfrm>
        <a:off x="1025213" y="1168417"/>
        <a:ext cx="663885" cy="637828"/>
      </dsp:txXfrm>
    </dsp:sp>
    <dsp:sp modelId="{CE3FDE66-6304-4DA8-96BB-8C56E6D1321F}">
      <dsp:nvSpPr>
        <dsp:cNvPr id="0" name=""/>
        <dsp:cNvSpPr/>
      </dsp:nvSpPr>
      <dsp:spPr>
        <a:xfrm rot="3507414">
          <a:off x="2302777" y="1196650"/>
          <a:ext cx="346155" cy="386760"/>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2327537" y="1229751"/>
        <a:ext cx="242309" cy="232056"/>
      </dsp:txXfrm>
    </dsp:sp>
    <dsp:sp modelId="{974AA5C7-2A16-45BF-8B5A-C65F54B7B1E2}">
      <dsp:nvSpPr>
        <dsp:cNvPr id="0" name=""/>
        <dsp:cNvSpPr/>
      </dsp:nvSpPr>
      <dsp:spPr>
        <a:xfrm>
          <a:off x="1553064" y="227840"/>
          <a:ext cx="964619" cy="953574"/>
        </a:xfrm>
        <a:prstGeom prst="ellipse">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latin typeface="Calibri" panose="020F0502020204030204" pitchFamily="34" charset="0"/>
              <a:ea typeface="Calibri" panose="020F0502020204030204" pitchFamily="34" charset="0"/>
              <a:cs typeface="Calibri" panose="020F0502020204030204" pitchFamily="34" charset="0"/>
            </a:rPr>
            <a:t>Watford</a:t>
          </a:r>
          <a:endParaRPr lang="en-GB" sz="1100" kern="1200">
            <a:latin typeface="Calibri" panose="020F0502020204030204" pitchFamily="34" charset="0"/>
            <a:ea typeface="Calibri" panose="020F0502020204030204" pitchFamily="34" charset="0"/>
            <a:cs typeface="Calibri" panose="020F0502020204030204" pitchFamily="34" charset="0"/>
          </a:endParaRPr>
        </a:p>
      </dsp:txBody>
      <dsp:txXfrm>
        <a:off x="1694329" y="367488"/>
        <a:ext cx="682089" cy="6742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DBBB0-CEB0-47A4-9151-A6E3E2B1E15D}">
      <dsp:nvSpPr>
        <dsp:cNvPr id="0" name=""/>
        <dsp:cNvSpPr/>
      </dsp:nvSpPr>
      <dsp:spPr>
        <a:xfrm>
          <a:off x="1024625" y="23811"/>
          <a:ext cx="1097489" cy="10817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59CB09-F9CB-4FA9-A02B-B23D7FEA39D4}">
      <dsp:nvSpPr>
        <dsp:cNvPr id="0" name=""/>
        <dsp:cNvSpPr/>
      </dsp:nvSpPr>
      <dsp:spPr>
        <a:xfrm>
          <a:off x="5527" y="1246429"/>
          <a:ext cx="3135684" cy="463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b="1" i="0" kern="1200" baseline="0"/>
            <a:t>STRATEGIC AUTHORITY </a:t>
          </a:r>
          <a:endParaRPr lang="en-US" sz="1900" kern="1200"/>
        </a:p>
      </dsp:txBody>
      <dsp:txXfrm>
        <a:off x="5527" y="1246429"/>
        <a:ext cx="3135684" cy="463612"/>
      </dsp:txXfrm>
    </dsp:sp>
    <dsp:sp modelId="{1E3BC50B-6E54-4695-8850-6547326CB836}">
      <dsp:nvSpPr>
        <dsp:cNvPr id="0" name=""/>
        <dsp:cNvSpPr/>
      </dsp:nvSpPr>
      <dsp:spPr>
        <a:xfrm>
          <a:off x="5527" y="1775555"/>
          <a:ext cx="3135684" cy="152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0" i="0" kern="1200" baseline="0"/>
            <a:t>Sets the strategy for the area e.g., the whole of Hertfordshire or possibly further afield</a:t>
          </a:r>
          <a:endParaRPr lang="en-US" sz="1500" kern="1200"/>
        </a:p>
        <a:p>
          <a:pPr marL="0" lvl="0" indent="0" algn="ctr" defTabSz="666750">
            <a:lnSpc>
              <a:spcPct val="100000"/>
            </a:lnSpc>
            <a:spcBef>
              <a:spcPct val="0"/>
            </a:spcBef>
            <a:spcAft>
              <a:spcPct val="35000"/>
            </a:spcAft>
            <a:buNone/>
          </a:pPr>
          <a:r>
            <a:rPr lang="en-US" sz="1500" b="0" i="0" kern="1200" baseline="0"/>
            <a:t>Led by an elected Mayor</a:t>
          </a:r>
          <a:endParaRPr lang="en-US" sz="1500" kern="1200"/>
        </a:p>
      </dsp:txBody>
      <dsp:txXfrm>
        <a:off x="5527" y="1775555"/>
        <a:ext cx="3135684" cy="1523950"/>
      </dsp:txXfrm>
    </dsp:sp>
    <dsp:sp modelId="{6554198A-7DDF-48CA-8C24-8332AFD99807}">
      <dsp:nvSpPr>
        <dsp:cNvPr id="0" name=""/>
        <dsp:cNvSpPr/>
      </dsp:nvSpPr>
      <dsp:spPr>
        <a:xfrm>
          <a:off x="4709055" y="23811"/>
          <a:ext cx="1097489" cy="10817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2F67F7-F25E-4E4D-AD61-F1F54A812E56}">
      <dsp:nvSpPr>
        <dsp:cNvPr id="0" name=""/>
        <dsp:cNvSpPr/>
      </dsp:nvSpPr>
      <dsp:spPr>
        <a:xfrm>
          <a:off x="3689957" y="1246429"/>
          <a:ext cx="3135684" cy="463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b="1" i="0" kern="1200" baseline="0"/>
            <a:t>UNITARY AUTHORITY</a:t>
          </a:r>
          <a:endParaRPr lang="en-US" sz="1900" kern="1200"/>
        </a:p>
      </dsp:txBody>
      <dsp:txXfrm>
        <a:off x="3689957" y="1246429"/>
        <a:ext cx="3135684" cy="463612"/>
      </dsp:txXfrm>
    </dsp:sp>
    <dsp:sp modelId="{803E3258-788D-4CAC-A06E-F4E3B6816803}">
      <dsp:nvSpPr>
        <dsp:cNvPr id="0" name=""/>
        <dsp:cNvSpPr/>
      </dsp:nvSpPr>
      <dsp:spPr>
        <a:xfrm>
          <a:off x="3689957" y="1775555"/>
          <a:ext cx="3135684" cy="152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0" i="0" kern="1200" baseline="0"/>
            <a:t>Delivers local services</a:t>
          </a:r>
          <a:endParaRPr lang="en-US" sz="1500" kern="1200"/>
        </a:p>
        <a:p>
          <a:pPr marL="0" lvl="0" indent="0" algn="ctr" defTabSz="666750">
            <a:lnSpc>
              <a:spcPct val="100000"/>
            </a:lnSpc>
            <a:spcBef>
              <a:spcPct val="0"/>
            </a:spcBef>
            <a:spcAft>
              <a:spcPct val="35000"/>
            </a:spcAft>
            <a:buNone/>
          </a:pPr>
          <a:r>
            <a:rPr lang="en-US" sz="1500" b="0" i="0" kern="1200" baseline="0"/>
            <a:t>Covers a wide range of responsibilities previously held by county and district councils </a:t>
          </a:r>
        </a:p>
        <a:p>
          <a:pPr marL="0" lvl="0" indent="0" algn="ctr" defTabSz="666750">
            <a:lnSpc>
              <a:spcPct val="100000"/>
            </a:lnSpc>
            <a:spcBef>
              <a:spcPct val="0"/>
            </a:spcBef>
            <a:spcAft>
              <a:spcPct val="35000"/>
            </a:spcAft>
            <a:buNone/>
          </a:pPr>
          <a:r>
            <a:rPr lang="en-US" sz="1500" b="0" i="0" kern="1200" baseline="0"/>
            <a:t>We do not know yet how many unitary councils Hertfordshire will have</a:t>
          </a:r>
          <a:endParaRPr lang="en-US" sz="1500" kern="1200"/>
        </a:p>
      </dsp:txBody>
      <dsp:txXfrm>
        <a:off x="3689957" y="1775555"/>
        <a:ext cx="3135684" cy="1523950"/>
      </dsp:txXfrm>
    </dsp:sp>
    <dsp:sp modelId="{547B93D1-2E64-42DC-BF4F-D0125EF50B3A}">
      <dsp:nvSpPr>
        <dsp:cNvPr id="0" name=""/>
        <dsp:cNvSpPr/>
      </dsp:nvSpPr>
      <dsp:spPr>
        <a:xfrm>
          <a:off x="8393484" y="23811"/>
          <a:ext cx="1097489" cy="10817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C8CC25-2C6E-4FFE-8E6C-16790F64A221}">
      <dsp:nvSpPr>
        <dsp:cNvPr id="0" name=""/>
        <dsp:cNvSpPr/>
      </dsp:nvSpPr>
      <dsp:spPr>
        <a:xfrm>
          <a:off x="7374387" y="1246429"/>
          <a:ext cx="3135684" cy="463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b="1" i="0" kern="1200" baseline="0"/>
            <a:t>TOWN AND PARISH COUNCILS</a:t>
          </a:r>
          <a:endParaRPr lang="en-US" sz="1900" kern="1200"/>
        </a:p>
      </dsp:txBody>
      <dsp:txXfrm>
        <a:off x="7374387" y="1246429"/>
        <a:ext cx="3135684" cy="463612"/>
      </dsp:txXfrm>
    </dsp:sp>
    <dsp:sp modelId="{6ACC8D2E-CD6A-493E-B9C9-B1DD4BA8B16E}">
      <dsp:nvSpPr>
        <dsp:cNvPr id="0" name=""/>
        <dsp:cNvSpPr/>
      </dsp:nvSpPr>
      <dsp:spPr>
        <a:xfrm>
          <a:off x="7374387" y="1775555"/>
          <a:ext cx="3135684" cy="152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0" i="0" kern="1200" baseline="0"/>
            <a:t>Will continue where they currently exist</a:t>
          </a:r>
        </a:p>
        <a:p>
          <a:pPr marL="0" lvl="0" indent="0" algn="ctr" defTabSz="666750">
            <a:lnSpc>
              <a:spcPct val="100000"/>
            </a:lnSpc>
            <a:spcBef>
              <a:spcPct val="0"/>
            </a:spcBef>
            <a:spcAft>
              <a:spcPct val="35000"/>
            </a:spcAft>
            <a:buNone/>
          </a:pPr>
          <a:endParaRPr lang="en-US" sz="1500" b="0" i="0" kern="1200" baseline="0"/>
        </a:p>
        <a:p>
          <a:pPr marL="0" lvl="0" indent="0" algn="ctr" defTabSz="666750">
            <a:lnSpc>
              <a:spcPct val="100000"/>
            </a:lnSpc>
            <a:spcBef>
              <a:spcPct val="0"/>
            </a:spcBef>
            <a:spcAft>
              <a:spcPct val="35000"/>
            </a:spcAft>
            <a:buNone/>
          </a:pPr>
          <a:r>
            <a:rPr lang="en-US" sz="1500" b="0" i="0" kern="1200" baseline="0"/>
            <a:t>Other arrangements being considered for areas without Town and Parish councils</a:t>
          </a:r>
          <a:endParaRPr lang="en-US" sz="1500" kern="1200">
            <a:highlight>
              <a:srgbClr val="FFFF00"/>
            </a:highlight>
          </a:endParaRPr>
        </a:p>
      </dsp:txBody>
      <dsp:txXfrm>
        <a:off x="7374387" y="1775555"/>
        <a:ext cx="3135684" cy="152395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3E9575-E342-C68A-4DE4-BAA9D5B632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861153C-08B5-307B-40FA-547535EB43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42FDB1-0E2D-4DB5-8814-0B805267D51B}" type="datetimeFigureOut">
              <a:rPr lang="en-GB" smtClean="0"/>
              <a:t>11/09/2025</a:t>
            </a:fld>
            <a:endParaRPr lang="en-GB"/>
          </a:p>
        </p:txBody>
      </p:sp>
      <p:sp>
        <p:nvSpPr>
          <p:cNvPr id="4" name="Footer Placeholder 3">
            <a:extLst>
              <a:ext uri="{FF2B5EF4-FFF2-40B4-BE49-F238E27FC236}">
                <a16:creationId xmlns:a16="http://schemas.microsoft.com/office/drawing/2014/main" id="{7D0A2C99-CA87-6EDE-1D8A-DD34D4DEBC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FB4CAF2-7A3F-877A-184C-6EC7BA1180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5F9262-1759-4C46-952A-2493B97203B2}" type="slidenum">
              <a:rPr lang="en-GB" smtClean="0"/>
              <a:t>‹#›</a:t>
            </a:fld>
            <a:endParaRPr lang="en-GB"/>
          </a:p>
        </p:txBody>
      </p:sp>
    </p:spTree>
    <p:extLst>
      <p:ext uri="{BB962C8B-B14F-4D97-AF65-F5344CB8AC3E}">
        <p14:creationId xmlns:p14="http://schemas.microsoft.com/office/powerpoint/2010/main" val="341427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58BFED-37C8-4E05-BF48-198FF6ED2875}" type="datetimeFigureOut">
              <a:rPr lang="en-GB" smtClean="0"/>
              <a:t>11/09/2025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284C3-CBAA-4C2A-A243-D302CFBBAB1B}" type="slidenum">
              <a:rPr lang="en-GB" smtClean="0"/>
              <a:t>‹#›</a:t>
            </a:fld>
            <a:endParaRPr lang="en-GB"/>
          </a:p>
        </p:txBody>
      </p:sp>
    </p:spTree>
    <p:extLst>
      <p:ext uri="{BB962C8B-B14F-4D97-AF65-F5344CB8AC3E}">
        <p14:creationId xmlns:p14="http://schemas.microsoft.com/office/powerpoint/2010/main" val="2293602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284C3-CBAA-4C2A-A243-D302CFBBAB1B}" type="slidenum">
              <a:rPr lang="en-GB" smtClean="0"/>
              <a:t>2</a:t>
            </a:fld>
            <a:endParaRPr lang="en-GB"/>
          </a:p>
        </p:txBody>
      </p:sp>
    </p:spTree>
    <p:extLst>
      <p:ext uri="{BB962C8B-B14F-4D97-AF65-F5344CB8AC3E}">
        <p14:creationId xmlns:p14="http://schemas.microsoft.com/office/powerpoint/2010/main" val="3820719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DB29AF-42A6-4A34-8F18-C62BADF57B57}" type="slidenum">
              <a:rPr lang="en-GB" smtClean="0"/>
              <a:t>16</a:t>
            </a:fld>
            <a:endParaRPr lang="en-GB"/>
          </a:p>
        </p:txBody>
      </p:sp>
    </p:spTree>
    <p:extLst>
      <p:ext uri="{BB962C8B-B14F-4D97-AF65-F5344CB8AC3E}">
        <p14:creationId xmlns:p14="http://schemas.microsoft.com/office/powerpoint/2010/main" val="910849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br>
              <a:rPr lang="en-US"/>
            </a:br>
            <a:endParaRPr lang="en-US"/>
          </a:p>
          <a:p>
            <a:endParaRPr lang="en-GB"/>
          </a:p>
        </p:txBody>
      </p:sp>
      <p:sp>
        <p:nvSpPr>
          <p:cNvPr id="4" name="Slide Number Placeholder 3"/>
          <p:cNvSpPr>
            <a:spLocks noGrp="1"/>
          </p:cNvSpPr>
          <p:nvPr>
            <p:ph type="sldNum" sz="quarter" idx="5"/>
          </p:nvPr>
        </p:nvSpPr>
        <p:spPr/>
        <p:txBody>
          <a:bodyPr/>
          <a:lstStyle/>
          <a:p>
            <a:fld id="{0B6284C3-CBAA-4C2A-A243-D302CFBBAB1B}" type="slidenum">
              <a:rPr lang="en-GB" smtClean="0"/>
              <a:t>17</a:t>
            </a:fld>
            <a:endParaRPr lang="en-GB"/>
          </a:p>
        </p:txBody>
      </p:sp>
    </p:spTree>
    <p:extLst>
      <p:ext uri="{BB962C8B-B14F-4D97-AF65-F5344CB8AC3E}">
        <p14:creationId xmlns:p14="http://schemas.microsoft.com/office/powerpoint/2010/main" val="2077068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EB97B-1491-B127-7CCB-D87F5D261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2A5486-0E59-2B57-B7A4-23A0DB0AB5E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B1AC799-7A89-0914-8B8C-BC14ED99141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C8A74EE-57FA-4A3E-86BE-A6E8CFAF54FB}"/>
              </a:ext>
            </a:extLst>
          </p:cNvPr>
          <p:cNvSpPr>
            <a:spLocks noGrp="1"/>
          </p:cNvSpPr>
          <p:nvPr>
            <p:ph type="sldNum" sz="quarter" idx="5"/>
          </p:nvPr>
        </p:nvSpPr>
        <p:spPr/>
        <p:txBody>
          <a:bodyPr/>
          <a:lstStyle/>
          <a:p>
            <a:fld id="{0B6284C3-CBAA-4C2A-A243-D302CFBBAB1B}" type="slidenum">
              <a:rPr lang="en-GB" smtClean="0"/>
              <a:t>18</a:t>
            </a:fld>
            <a:endParaRPr lang="en-GB"/>
          </a:p>
        </p:txBody>
      </p:sp>
    </p:spTree>
    <p:extLst>
      <p:ext uri="{BB962C8B-B14F-4D97-AF65-F5344CB8AC3E}">
        <p14:creationId xmlns:p14="http://schemas.microsoft.com/office/powerpoint/2010/main" val="3195226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3E454-EC26-6621-0087-9E15012763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AE88AB-3879-16D7-491E-3DADF782FAD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4D4ABEA-DBC7-ACB8-7DC7-3E9CD78F473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529CCDF-B087-836D-5F89-0BE93D396D6E}"/>
              </a:ext>
            </a:extLst>
          </p:cNvPr>
          <p:cNvSpPr>
            <a:spLocks noGrp="1"/>
          </p:cNvSpPr>
          <p:nvPr>
            <p:ph type="sldNum" sz="quarter" idx="5"/>
          </p:nvPr>
        </p:nvSpPr>
        <p:spPr/>
        <p:txBody>
          <a:bodyPr/>
          <a:lstStyle/>
          <a:p>
            <a:fld id="{0B6284C3-CBAA-4C2A-A243-D302CFBBAB1B}" type="slidenum">
              <a:rPr lang="en-GB" smtClean="0"/>
              <a:t>19</a:t>
            </a:fld>
            <a:endParaRPr lang="en-GB"/>
          </a:p>
        </p:txBody>
      </p:sp>
    </p:spTree>
    <p:extLst>
      <p:ext uri="{BB962C8B-B14F-4D97-AF65-F5344CB8AC3E}">
        <p14:creationId xmlns:p14="http://schemas.microsoft.com/office/powerpoint/2010/main" val="79545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2E82C-9EA8-0A4D-ED24-E8F4CA08D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FCC19F-6B2E-B532-2C79-8F4DB879BB9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34C61D8-131E-631E-F6BD-1C036588B7C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68AB9A5-9BCB-4A01-CCD1-0BE9A4F62E63}"/>
              </a:ext>
            </a:extLst>
          </p:cNvPr>
          <p:cNvSpPr>
            <a:spLocks noGrp="1"/>
          </p:cNvSpPr>
          <p:nvPr>
            <p:ph type="sldNum" sz="quarter" idx="5"/>
          </p:nvPr>
        </p:nvSpPr>
        <p:spPr/>
        <p:txBody>
          <a:bodyPr/>
          <a:lstStyle/>
          <a:p>
            <a:fld id="{0B6284C3-CBAA-4C2A-A243-D302CFBBAB1B}" type="slidenum">
              <a:rPr lang="en-GB" smtClean="0"/>
              <a:t>20</a:t>
            </a:fld>
            <a:endParaRPr lang="en-GB"/>
          </a:p>
        </p:txBody>
      </p:sp>
    </p:spTree>
    <p:extLst>
      <p:ext uri="{BB962C8B-B14F-4D97-AF65-F5344CB8AC3E}">
        <p14:creationId xmlns:p14="http://schemas.microsoft.com/office/powerpoint/2010/main" val="2372421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C985D-1C75-435B-739F-8E4745CB5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A1D09C-2ED6-CFB5-7E7B-543B2B7FAD5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946E791-3E3B-0559-B0C5-BEA2501DB5A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F13AB97-B355-C312-4A50-3E12072EF311}"/>
              </a:ext>
            </a:extLst>
          </p:cNvPr>
          <p:cNvSpPr>
            <a:spLocks noGrp="1"/>
          </p:cNvSpPr>
          <p:nvPr>
            <p:ph type="sldNum" sz="quarter" idx="5"/>
          </p:nvPr>
        </p:nvSpPr>
        <p:spPr/>
        <p:txBody>
          <a:bodyPr/>
          <a:lstStyle/>
          <a:p>
            <a:fld id="{0B6284C3-CBAA-4C2A-A243-D302CFBBAB1B}" type="slidenum">
              <a:rPr lang="en-GB" smtClean="0"/>
              <a:t>22</a:t>
            </a:fld>
            <a:endParaRPr lang="en-GB"/>
          </a:p>
        </p:txBody>
      </p:sp>
    </p:spTree>
    <p:extLst>
      <p:ext uri="{BB962C8B-B14F-4D97-AF65-F5344CB8AC3E}">
        <p14:creationId xmlns:p14="http://schemas.microsoft.com/office/powerpoint/2010/main" val="4225812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6284C3-CBAA-4C2A-A243-D302CFBBAB1B}" type="slidenum">
              <a:rPr lang="en-GB" smtClean="0"/>
              <a:t>25</a:t>
            </a:fld>
            <a:endParaRPr lang="en-GB"/>
          </a:p>
        </p:txBody>
      </p:sp>
    </p:spTree>
    <p:extLst>
      <p:ext uri="{BB962C8B-B14F-4D97-AF65-F5344CB8AC3E}">
        <p14:creationId xmlns:p14="http://schemas.microsoft.com/office/powerpoint/2010/main" val="720312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48817-1875-CE92-852D-93C0BCAEC9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BDA7BF-6930-BDFB-2539-8ED003AEC13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069362E-582C-5E51-0A26-8EAA083E657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EAB4159-B2DE-35E6-60CB-B09EC978AC60}"/>
              </a:ext>
            </a:extLst>
          </p:cNvPr>
          <p:cNvSpPr>
            <a:spLocks noGrp="1"/>
          </p:cNvSpPr>
          <p:nvPr>
            <p:ph type="sldNum" sz="quarter" idx="5"/>
          </p:nvPr>
        </p:nvSpPr>
        <p:spPr/>
        <p:txBody>
          <a:bodyPr/>
          <a:lstStyle/>
          <a:p>
            <a:fld id="{0B6284C3-CBAA-4C2A-A243-D302CFBBAB1B}" type="slidenum">
              <a:rPr lang="en-GB" smtClean="0"/>
              <a:t>4</a:t>
            </a:fld>
            <a:endParaRPr lang="en-GB"/>
          </a:p>
        </p:txBody>
      </p:sp>
    </p:spTree>
    <p:extLst>
      <p:ext uri="{BB962C8B-B14F-4D97-AF65-F5344CB8AC3E}">
        <p14:creationId xmlns:p14="http://schemas.microsoft.com/office/powerpoint/2010/main" val="961078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DB29AF-42A6-4A34-8F18-C62BADF57B57}" type="slidenum">
              <a:rPr lang="en-GB" smtClean="0"/>
              <a:t>5</a:t>
            </a:fld>
            <a:endParaRPr lang="en-GB"/>
          </a:p>
        </p:txBody>
      </p:sp>
    </p:spTree>
    <p:extLst>
      <p:ext uri="{BB962C8B-B14F-4D97-AF65-F5344CB8AC3E}">
        <p14:creationId xmlns:p14="http://schemas.microsoft.com/office/powerpoint/2010/main" val="56960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DB29AF-42A6-4A34-8F18-C62BADF57B57}" type="slidenum">
              <a:rPr lang="en-GB" smtClean="0"/>
              <a:t>8</a:t>
            </a:fld>
            <a:endParaRPr lang="en-GB"/>
          </a:p>
        </p:txBody>
      </p:sp>
    </p:spTree>
    <p:extLst>
      <p:ext uri="{BB962C8B-B14F-4D97-AF65-F5344CB8AC3E}">
        <p14:creationId xmlns:p14="http://schemas.microsoft.com/office/powerpoint/2010/main" val="274887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DB29AF-42A6-4A34-8F18-C62BADF57B5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9097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C4FCC-12CC-F946-7ADC-5FD964FDA5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44209F-FB38-AF13-2DB8-6CE166EBCB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353717-9891-F1D1-0E64-B28D34848F6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8B78A89-B902-F290-17A2-2C2760EE8E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DB29AF-42A6-4A34-8F18-C62BADF57B5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18088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7F146-F5D9-B2CF-20FB-28C6DF12BC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D1DB2B-E0CE-5543-1ADB-02195008B04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89CA268-98C1-2EDA-A4DF-4B2A6E467A5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DE4436B-E17A-DA03-F6D0-6DF100D7024C}"/>
              </a:ext>
            </a:extLst>
          </p:cNvPr>
          <p:cNvSpPr>
            <a:spLocks noGrp="1"/>
          </p:cNvSpPr>
          <p:nvPr>
            <p:ph type="sldNum" sz="quarter" idx="5"/>
          </p:nvPr>
        </p:nvSpPr>
        <p:spPr/>
        <p:txBody>
          <a:bodyPr/>
          <a:lstStyle/>
          <a:p>
            <a:fld id="{0B6284C3-CBAA-4C2A-A243-D302CFBBAB1B}" type="slidenum">
              <a:rPr lang="en-GB" smtClean="0"/>
              <a:t>11</a:t>
            </a:fld>
            <a:endParaRPr lang="en-GB"/>
          </a:p>
        </p:txBody>
      </p:sp>
    </p:spTree>
    <p:extLst>
      <p:ext uri="{BB962C8B-B14F-4D97-AF65-F5344CB8AC3E}">
        <p14:creationId xmlns:p14="http://schemas.microsoft.com/office/powerpoint/2010/main" val="410680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D6520-5AAE-7D30-943F-30C0055CBC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67B91-A2CB-191C-53DE-618C8A21E2D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351A461-8C5C-3744-CECC-15CC69E2D1D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6C61DCC-BB79-8C2F-1EFA-1648C5D684A1}"/>
              </a:ext>
            </a:extLst>
          </p:cNvPr>
          <p:cNvSpPr>
            <a:spLocks noGrp="1"/>
          </p:cNvSpPr>
          <p:nvPr>
            <p:ph type="sldNum" sz="quarter" idx="5"/>
          </p:nvPr>
        </p:nvSpPr>
        <p:spPr/>
        <p:txBody>
          <a:bodyPr/>
          <a:lstStyle/>
          <a:p>
            <a:fld id="{0B6284C3-CBAA-4C2A-A243-D302CFBBAB1B}" type="slidenum">
              <a:rPr lang="en-GB" smtClean="0"/>
              <a:t>13</a:t>
            </a:fld>
            <a:endParaRPr lang="en-GB"/>
          </a:p>
        </p:txBody>
      </p:sp>
    </p:spTree>
    <p:extLst>
      <p:ext uri="{BB962C8B-B14F-4D97-AF65-F5344CB8AC3E}">
        <p14:creationId xmlns:p14="http://schemas.microsoft.com/office/powerpoint/2010/main" val="328573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284C3-CBAA-4C2A-A243-D302CFBBAB1B}" type="slidenum">
              <a:rPr lang="en-GB" smtClean="0"/>
              <a:t>15</a:t>
            </a:fld>
            <a:endParaRPr lang="en-GB"/>
          </a:p>
        </p:txBody>
      </p:sp>
    </p:spTree>
    <p:extLst>
      <p:ext uri="{BB962C8B-B14F-4D97-AF65-F5344CB8AC3E}">
        <p14:creationId xmlns:p14="http://schemas.microsoft.com/office/powerpoint/2010/main" val="3128924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F2396-58FE-518D-250F-7BCA733E88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DC198F-8F9D-AFD9-DEE7-6D2884D4E0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90653D-6C9D-7E66-31CE-B5558CF2D9A0}"/>
              </a:ext>
            </a:extLst>
          </p:cNvPr>
          <p:cNvSpPr>
            <a:spLocks noGrp="1"/>
          </p:cNvSpPr>
          <p:nvPr>
            <p:ph type="dt" sz="half" idx="10"/>
          </p:nvPr>
        </p:nvSpPr>
        <p:spPr/>
        <p:txBody>
          <a:bodyPr/>
          <a:lstStyle/>
          <a:p>
            <a:fld id="{CCE92843-488B-4B10-8F57-76502956828B}" type="datetimeFigureOut">
              <a:rPr lang="en-GB" smtClean="0"/>
              <a:t>11/09/2025</a:t>
            </a:fld>
            <a:endParaRPr lang="en-GB"/>
          </a:p>
        </p:txBody>
      </p:sp>
      <p:sp>
        <p:nvSpPr>
          <p:cNvPr id="5" name="Footer Placeholder 4">
            <a:extLst>
              <a:ext uri="{FF2B5EF4-FFF2-40B4-BE49-F238E27FC236}">
                <a16:creationId xmlns:a16="http://schemas.microsoft.com/office/drawing/2014/main" id="{399770A4-19C2-79C8-5E39-68C21A28AF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078A6B-E61E-2230-D026-163654FADC0C}"/>
              </a:ext>
            </a:extLst>
          </p:cNvPr>
          <p:cNvSpPr>
            <a:spLocks noGrp="1"/>
          </p:cNvSpPr>
          <p:nvPr>
            <p:ph type="sldNum" sz="quarter" idx="12"/>
          </p:nvPr>
        </p:nvSpPr>
        <p:spPr/>
        <p:txBody>
          <a:bodyPr/>
          <a:lstStyle/>
          <a:p>
            <a:fld id="{4B36DB1E-31EC-4773-BE29-C69C65EFE023}" type="slidenum">
              <a:rPr lang="en-GB" smtClean="0"/>
              <a:t>‹#›</a:t>
            </a:fld>
            <a:endParaRPr lang="en-GB"/>
          </a:p>
        </p:txBody>
      </p:sp>
    </p:spTree>
    <p:extLst>
      <p:ext uri="{BB962C8B-B14F-4D97-AF65-F5344CB8AC3E}">
        <p14:creationId xmlns:p14="http://schemas.microsoft.com/office/powerpoint/2010/main" val="1890118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5E836-94E5-ECD4-3031-5B368DC9AE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40D3CA-7BFB-D709-3E72-89D4D03AC1F2}"/>
              </a:ext>
            </a:extLst>
          </p:cNvPr>
          <p:cNvSpPr>
            <a:spLocks noGrp="1"/>
          </p:cNvSpPr>
          <p:nvPr>
            <p:ph idx="1"/>
          </p:nvPr>
        </p:nvSpPr>
        <p:spPr>
          <a:xfrm>
            <a:off x="838200" y="1825625"/>
            <a:ext cx="10515600" cy="3323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E65DDB-7698-AE8F-66C1-2A1445A75411}"/>
              </a:ext>
            </a:extLst>
          </p:cNvPr>
          <p:cNvSpPr>
            <a:spLocks noGrp="1"/>
          </p:cNvSpPr>
          <p:nvPr>
            <p:ph type="dt" sz="half" idx="10"/>
          </p:nvPr>
        </p:nvSpPr>
        <p:spPr/>
        <p:txBody>
          <a:bodyPr/>
          <a:lstStyle/>
          <a:p>
            <a:fld id="{CCE92843-488B-4B10-8F57-76502956828B}" type="datetimeFigureOut">
              <a:rPr lang="en-GB" smtClean="0"/>
              <a:t>11/09/2025</a:t>
            </a:fld>
            <a:endParaRPr lang="en-GB"/>
          </a:p>
        </p:txBody>
      </p:sp>
      <p:sp>
        <p:nvSpPr>
          <p:cNvPr id="5" name="Footer Placeholder 4">
            <a:extLst>
              <a:ext uri="{FF2B5EF4-FFF2-40B4-BE49-F238E27FC236}">
                <a16:creationId xmlns:a16="http://schemas.microsoft.com/office/drawing/2014/main" id="{90B32E75-5892-1410-1B0D-80280A06A4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F108D8-7763-8DFA-AFE4-272B673B0D41}"/>
              </a:ext>
            </a:extLst>
          </p:cNvPr>
          <p:cNvSpPr>
            <a:spLocks noGrp="1"/>
          </p:cNvSpPr>
          <p:nvPr>
            <p:ph type="sldNum" sz="quarter" idx="12"/>
          </p:nvPr>
        </p:nvSpPr>
        <p:spPr/>
        <p:txBody>
          <a:bodyPr/>
          <a:lstStyle/>
          <a:p>
            <a:fld id="{4B36DB1E-31EC-4773-BE29-C69C65EFE023}" type="slidenum">
              <a:rPr lang="en-GB" smtClean="0"/>
              <a:t>‹#›</a:t>
            </a:fld>
            <a:endParaRPr lang="en-GB"/>
          </a:p>
        </p:txBody>
      </p:sp>
    </p:spTree>
    <p:extLst>
      <p:ext uri="{BB962C8B-B14F-4D97-AF65-F5344CB8AC3E}">
        <p14:creationId xmlns:p14="http://schemas.microsoft.com/office/powerpoint/2010/main" val="641517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74D33-C1CD-A5E7-3AC7-3C5111499E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F20B82-17A2-DED7-A31A-A312D0BFC0B5}"/>
              </a:ext>
            </a:extLst>
          </p:cNvPr>
          <p:cNvSpPr>
            <a:spLocks noGrp="1"/>
          </p:cNvSpPr>
          <p:nvPr>
            <p:ph type="body" idx="1"/>
          </p:nvPr>
        </p:nvSpPr>
        <p:spPr>
          <a:xfrm>
            <a:off x="831850" y="4589463"/>
            <a:ext cx="10515600" cy="74453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63D6AD-72FC-8B4D-F1D3-76CB157B2DAB}"/>
              </a:ext>
            </a:extLst>
          </p:cNvPr>
          <p:cNvSpPr>
            <a:spLocks noGrp="1"/>
          </p:cNvSpPr>
          <p:nvPr>
            <p:ph type="dt" sz="half" idx="10"/>
          </p:nvPr>
        </p:nvSpPr>
        <p:spPr/>
        <p:txBody>
          <a:bodyPr/>
          <a:lstStyle/>
          <a:p>
            <a:fld id="{CCE92843-488B-4B10-8F57-76502956828B}" type="datetimeFigureOut">
              <a:rPr lang="en-GB" smtClean="0"/>
              <a:t>11/09/2025</a:t>
            </a:fld>
            <a:endParaRPr lang="en-GB"/>
          </a:p>
        </p:txBody>
      </p:sp>
      <p:sp>
        <p:nvSpPr>
          <p:cNvPr id="5" name="Footer Placeholder 4">
            <a:extLst>
              <a:ext uri="{FF2B5EF4-FFF2-40B4-BE49-F238E27FC236}">
                <a16:creationId xmlns:a16="http://schemas.microsoft.com/office/drawing/2014/main" id="{FDCF9484-4BAE-9C63-3EEE-4BAC8BA70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FCC73A-16AF-1292-4CAB-996DA7BD6974}"/>
              </a:ext>
            </a:extLst>
          </p:cNvPr>
          <p:cNvSpPr>
            <a:spLocks noGrp="1"/>
          </p:cNvSpPr>
          <p:nvPr>
            <p:ph type="sldNum" sz="quarter" idx="12"/>
          </p:nvPr>
        </p:nvSpPr>
        <p:spPr/>
        <p:txBody>
          <a:bodyPr/>
          <a:lstStyle/>
          <a:p>
            <a:fld id="{4B36DB1E-31EC-4773-BE29-C69C65EFE023}" type="slidenum">
              <a:rPr lang="en-GB" smtClean="0"/>
              <a:t>‹#›</a:t>
            </a:fld>
            <a:endParaRPr lang="en-GB"/>
          </a:p>
        </p:txBody>
      </p:sp>
    </p:spTree>
    <p:extLst>
      <p:ext uri="{BB962C8B-B14F-4D97-AF65-F5344CB8AC3E}">
        <p14:creationId xmlns:p14="http://schemas.microsoft.com/office/powerpoint/2010/main" val="229036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72318-4BF1-BAF7-31D6-DB6E37ABC5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3AB4D4-CFEA-E187-AAF0-B9FDF4109F8F}"/>
              </a:ext>
            </a:extLst>
          </p:cNvPr>
          <p:cNvSpPr>
            <a:spLocks noGrp="1"/>
          </p:cNvSpPr>
          <p:nvPr>
            <p:ph sz="half" idx="1"/>
          </p:nvPr>
        </p:nvSpPr>
        <p:spPr>
          <a:xfrm>
            <a:off x="838200" y="1825625"/>
            <a:ext cx="5181600" cy="3421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A2E6C8-B688-8F39-D702-30F2862740BC}"/>
              </a:ext>
            </a:extLst>
          </p:cNvPr>
          <p:cNvSpPr>
            <a:spLocks noGrp="1"/>
          </p:cNvSpPr>
          <p:nvPr>
            <p:ph sz="half" idx="2"/>
          </p:nvPr>
        </p:nvSpPr>
        <p:spPr>
          <a:xfrm>
            <a:off x="6172200" y="1825625"/>
            <a:ext cx="5181600" cy="3421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C09C8C8-726F-CDED-0D46-6432962E0785}"/>
              </a:ext>
            </a:extLst>
          </p:cNvPr>
          <p:cNvSpPr>
            <a:spLocks noGrp="1"/>
          </p:cNvSpPr>
          <p:nvPr>
            <p:ph type="dt" sz="half" idx="10"/>
          </p:nvPr>
        </p:nvSpPr>
        <p:spPr/>
        <p:txBody>
          <a:bodyPr/>
          <a:lstStyle/>
          <a:p>
            <a:fld id="{CCE92843-488B-4B10-8F57-76502956828B}" type="datetimeFigureOut">
              <a:rPr lang="en-GB" smtClean="0"/>
              <a:t>11/09/2025</a:t>
            </a:fld>
            <a:endParaRPr lang="en-GB"/>
          </a:p>
        </p:txBody>
      </p:sp>
      <p:sp>
        <p:nvSpPr>
          <p:cNvPr id="6" name="Footer Placeholder 5">
            <a:extLst>
              <a:ext uri="{FF2B5EF4-FFF2-40B4-BE49-F238E27FC236}">
                <a16:creationId xmlns:a16="http://schemas.microsoft.com/office/drawing/2014/main" id="{A053239F-8D4D-B1F0-2903-36B1C4673C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72E21F-852C-DAE7-0B3C-4F3720113779}"/>
              </a:ext>
            </a:extLst>
          </p:cNvPr>
          <p:cNvSpPr>
            <a:spLocks noGrp="1"/>
          </p:cNvSpPr>
          <p:nvPr>
            <p:ph type="sldNum" sz="quarter" idx="12"/>
          </p:nvPr>
        </p:nvSpPr>
        <p:spPr/>
        <p:txBody>
          <a:bodyPr/>
          <a:lstStyle/>
          <a:p>
            <a:fld id="{4B36DB1E-31EC-4773-BE29-C69C65EFE023}" type="slidenum">
              <a:rPr lang="en-GB" smtClean="0"/>
              <a:t>‹#›</a:t>
            </a:fld>
            <a:endParaRPr lang="en-GB"/>
          </a:p>
        </p:txBody>
      </p:sp>
    </p:spTree>
    <p:extLst>
      <p:ext uri="{BB962C8B-B14F-4D97-AF65-F5344CB8AC3E}">
        <p14:creationId xmlns:p14="http://schemas.microsoft.com/office/powerpoint/2010/main" val="1470786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5FC75-F014-A38D-B28E-2EFCCBB640F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A4B566-3031-D629-CCA1-BE4DA69405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C4ACF4-3243-D4F5-5508-D66667FF472A}"/>
              </a:ext>
            </a:extLst>
          </p:cNvPr>
          <p:cNvSpPr>
            <a:spLocks noGrp="1"/>
          </p:cNvSpPr>
          <p:nvPr>
            <p:ph sz="half" idx="2"/>
          </p:nvPr>
        </p:nvSpPr>
        <p:spPr>
          <a:xfrm>
            <a:off x="839788" y="2505075"/>
            <a:ext cx="5157787" cy="267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62590E-686E-4217-9D91-4C4451793B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1DE387-D9CC-6F61-52D2-8656BAC9A63B}"/>
              </a:ext>
            </a:extLst>
          </p:cNvPr>
          <p:cNvSpPr>
            <a:spLocks noGrp="1"/>
          </p:cNvSpPr>
          <p:nvPr>
            <p:ph sz="quarter" idx="4"/>
          </p:nvPr>
        </p:nvSpPr>
        <p:spPr>
          <a:xfrm>
            <a:off x="6172200" y="2505075"/>
            <a:ext cx="5183188" cy="267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DD42FF-2E7F-617E-11A0-4F60078DC162}"/>
              </a:ext>
            </a:extLst>
          </p:cNvPr>
          <p:cNvSpPr>
            <a:spLocks noGrp="1"/>
          </p:cNvSpPr>
          <p:nvPr>
            <p:ph type="dt" sz="half" idx="10"/>
          </p:nvPr>
        </p:nvSpPr>
        <p:spPr/>
        <p:txBody>
          <a:bodyPr/>
          <a:lstStyle/>
          <a:p>
            <a:fld id="{CCE92843-488B-4B10-8F57-76502956828B}" type="datetimeFigureOut">
              <a:rPr lang="en-GB" smtClean="0"/>
              <a:t>11/09/2025</a:t>
            </a:fld>
            <a:endParaRPr lang="en-GB"/>
          </a:p>
        </p:txBody>
      </p:sp>
      <p:sp>
        <p:nvSpPr>
          <p:cNvPr id="8" name="Footer Placeholder 7">
            <a:extLst>
              <a:ext uri="{FF2B5EF4-FFF2-40B4-BE49-F238E27FC236}">
                <a16:creationId xmlns:a16="http://schemas.microsoft.com/office/drawing/2014/main" id="{D3F61887-B560-E466-CE84-0AC84733DB0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59C209-B880-4AFF-4719-B968D47C1C08}"/>
              </a:ext>
            </a:extLst>
          </p:cNvPr>
          <p:cNvSpPr>
            <a:spLocks noGrp="1"/>
          </p:cNvSpPr>
          <p:nvPr>
            <p:ph type="sldNum" sz="quarter" idx="12"/>
          </p:nvPr>
        </p:nvSpPr>
        <p:spPr/>
        <p:txBody>
          <a:bodyPr/>
          <a:lstStyle/>
          <a:p>
            <a:fld id="{4B36DB1E-31EC-4773-BE29-C69C65EFE023}" type="slidenum">
              <a:rPr lang="en-GB" smtClean="0"/>
              <a:t>‹#›</a:t>
            </a:fld>
            <a:endParaRPr lang="en-GB"/>
          </a:p>
        </p:txBody>
      </p:sp>
    </p:spTree>
    <p:extLst>
      <p:ext uri="{BB962C8B-B14F-4D97-AF65-F5344CB8AC3E}">
        <p14:creationId xmlns:p14="http://schemas.microsoft.com/office/powerpoint/2010/main" val="2618492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4AFDA-5BE9-6FBB-E9BF-0A792E10CE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6628DFF-9798-2E26-CAA8-02F27776AC91}"/>
              </a:ext>
            </a:extLst>
          </p:cNvPr>
          <p:cNvSpPr>
            <a:spLocks noGrp="1"/>
          </p:cNvSpPr>
          <p:nvPr>
            <p:ph idx="1"/>
          </p:nvPr>
        </p:nvSpPr>
        <p:spPr>
          <a:xfrm>
            <a:off x="5183188" y="987425"/>
            <a:ext cx="6172200" cy="41179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4E1E6B-C9E6-5C9F-BA11-170456FE7852}"/>
              </a:ext>
            </a:extLst>
          </p:cNvPr>
          <p:cNvSpPr>
            <a:spLocks noGrp="1"/>
          </p:cNvSpPr>
          <p:nvPr>
            <p:ph type="body" sz="half" idx="2"/>
          </p:nvPr>
        </p:nvSpPr>
        <p:spPr>
          <a:xfrm>
            <a:off x="839788" y="2057400"/>
            <a:ext cx="3932237"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7B91E2-AC9F-0501-EE0C-15352B186C3D}"/>
              </a:ext>
            </a:extLst>
          </p:cNvPr>
          <p:cNvSpPr>
            <a:spLocks noGrp="1"/>
          </p:cNvSpPr>
          <p:nvPr>
            <p:ph type="dt" sz="half" idx="10"/>
          </p:nvPr>
        </p:nvSpPr>
        <p:spPr/>
        <p:txBody>
          <a:bodyPr/>
          <a:lstStyle/>
          <a:p>
            <a:fld id="{CCE92843-488B-4B10-8F57-76502956828B}" type="datetimeFigureOut">
              <a:rPr lang="en-GB" smtClean="0"/>
              <a:t>11/09/2025</a:t>
            </a:fld>
            <a:endParaRPr lang="en-GB"/>
          </a:p>
        </p:txBody>
      </p:sp>
      <p:sp>
        <p:nvSpPr>
          <p:cNvPr id="6" name="Footer Placeholder 5">
            <a:extLst>
              <a:ext uri="{FF2B5EF4-FFF2-40B4-BE49-F238E27FC236}">
                <a16:creationId xmlns:a16="http://schemas.microsoft.com/office/drawing/2014/main" id="{943BCB76-F210-1219-FA9C-57B1F5219D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DF64A7-064A-5769-C664-2A063DB9C8B2}"/>
              </a:ext>
            </a:extLst>
          </p:cNvPr>
          <p:cNvSpPr>
            <a:spLocks noGrp="1"/>
          </p:cNvSpPr>
          <p:nvPr>
            <p:ph type="sldNum" sz="quarter" idx="12"/>
          </p:nvPr>
        </p:nvSpPr>
        <p:spPr/>
        <p:txBody>
          <a:bodyPr/>
          <a:lstStyle/>
          <a:p>
            <a:fld id="{4B36DB1E-31EC-4773-BE29-C69C65EFE023}" type="slidenum">
              <a:rPr lang="en-GB" smtClean="0"/>
              <a:t>‹#›</a:t>
            </a:fld>
            <a:endParaRPr lang="en-GB"/>
          </a:p>
        </p:txBody>
      </p:sp>
    </p:spTree>
    <p:extLst>
      <p:ext uri="{BB962C8B-B14F-4D97-AF65-F5344CB8AC3E}">
        <p14:creationId xmlns:p14="http://schemas.microsoft.com/office/powerpoint/2010/main" val="2393933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Square Picture with Capti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A72FDF-45FA-8EED-6A13-0AF86BF69F9E}"/>
              </a:ext>
            </a:extLst>
          </p:cNvPr>
          <p:cNvSpPr/>
          <p:nvPr userDrawn="1"/>
        </p:nvSpPr>
        <p:spPr>
          <a:xfrm>
            <a:off x="7196328" y="941832"/>
            <a:ext cx="4155884" cy="3931920"/>
          </a:xfrm>
          <a:prstGeom prst="rect">
            <a:avLst/>
          </a:prstGeom>
          <a:gradFill>
            <a:gsLst>
              <a:gs pos="25000">
                <a:srgbClr val="D71F36"/>
              </a:gs>
              <a:gs pos="75000">
                <a:srgbClr val="F28E21"/>
              </a:gs>
            </a:gsLst>
            <a:lin ang="19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D3FBD32-A3AB-B51E-680C-F862E7A54415}"/>
              </a:ext>
            </a:extLst>
          </p:cNvPr>
          <p:cNvSpPr>
            <a:spLocks noGrp="1"/>
          </p:cNvSpPr>
          <p:nvPr>
            <p:ph type="title"/>
          </p:nvPr>
        </p:nvSpPr>
        <p:spPr>
          <a:xfrm>
            <a:off x="839788" y="457200"/>
            <a:ext cx="5256212" cy="1600200"/>
          </a:xfrm>
        </p:spPr>
        <p:txBody>
          <a:bodyPr anchor="b"/>
          <a:lstStyle>
            <a:lvl1pPr>
              <a:defRPr sz="3200">
                <a:solidFill>
                  <a:srgbClr val="221C35"/>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672D8E-FF72-AE1A-4E83-8C3133F5DD4D}"/>
              </a:ext>
            </a:extLst>
          </p:cNvPr>
          <p:cNvSpPr>
            <a:spLocks noGrp="1"/>
          </p:cNvSpPr>
          <p:nvPr>
            <p:ph type="pic" idx="1"/>
          </p:nvPr>
        </p:nvSpPr>
        <p:spPr>
          <a:xfrm>
            <a:off x="7062215" y="813816"/>
            <a:ext cx="4114800" cy="38822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05B591-D878-76B9-FF58-1723414D444C}"/>
              </a:ext>
            </a:extLst>
          </p:cNvPr>
          <p:cNvSpPr>
            <a:spLocks noGrp="1"/>
          </p:cNvSpPr>
          <p:nvPr>
            <p:ph type="body" sz="half" idx="2"/>
          </p:nvPr>
        </p:nvSpPr>
        <p:spPr>
          <a:xfrm>
            <a:off x="839788" y="2057400"/>
            <a:ext cx="5256212" cy="31133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FC16E0-E8AD-5A0A-D77A-FFB94C30B95D}"/>
              </a:ext>
            </a:extLst>
          </p:cNvPr>
          <p:cNvSpPr>
            <a:spLocks noGrp="1"/>
          </p:cNvSpPr>
          <p:nvPr>
            <p:ph type="dt" sz="half" idx="10"/>
          </p:nvPr>
        </p:nvSpPr>
        <p:spPr/>
        <p:txBody>
          <a:bodyPr/>
          <a:lstStyle/>
          <a:p>
            <a:fld id="{CCE92843-488B-4B10-8F57-76502956828B}" type="datetimeFigureOut">
              <a:rPr lang="en-GB" smtClean="0"/>
              <a:t>11/09/2025</a:t>
            </a:fld>
            <a:endParaRPr lang="en-GB"/>
          </a:p>
        </p:txBody>
      </p:sp>
      <p:sp>
        <p:nvSpPr>
          <p:cNvPr id="6" name="Footer Placeholder 5">
            <a:extLst>
              <a:ext uri="{FF2B5EF4-FFF2-40B4-BE49-F238E27FC236}">
                <a16:creationId xmlns:a16="http://schemas.microsoft.com/office/drawing/2014/main" id="{0E066D2B-123F-A4BF-A46E-03CD17C6BD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FE6315-D259-32DA-A5A0-462F9FFFAB9E}"/>
              </a:ext>
            </a:extLst>
          </p:cNvPr>
          <p:cNvSpPr>
            <a:spLocks noGrp="1"/>
          </p:cNvSpPr>
          <p:nvPr>
            <p:ph type="sldNum" sz="quarter" idx="12"/>
          </p:nvPr>
        </p:nvSpPr>
        <p:spPr/>
        <p:txBody>
          <a:bodyPr/>
          <a:lstStyle/>
          <a:p>
            <a:fld id="{4B36DB1E-31EC-4773-BE29-C69C65EFE023}" type="slidenum">
              <a:rPr lang="en-GB" smtClean="0"/>
              <a:t>‹#›</a:t>
            </a:fld>
            <a:endParaRPr lang="en-GB"/>
          </a:p>
        </p:txBody>
      </p:sp>
    </p:spTree>
    <p:extLst>
      <p:ext uri="{BB962C8B-B14F-4D97-AF65-F5344CB8AC3E}">
        <p14:creationId xmlns:p14="http://schemas.microsoft.com/office/powerpoint/2010/main" val="3475899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ortrait Picture with Capti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A72FDF-45FA-8EED-6A13-0AF86BF69F9E}"/>
              </a:ext>
            </a:extLst>
          </p:cNvPr>
          <p:cNvSpPr/>
          <p:nvPr userDrawn="1"/>
        </p:nvSpPr>
        <p:spPr>
          <a:xfrm>
            <a:off x="7831772" y="941832"/>
            <a:ext cx="2884996" cy="3931920"/>
          </a:xfrm>
          <a:prstGeom prst="rect">
            <a:avLst/>
          </a:prstGeom>
          <a:gradFill>
            <a:gsLst>
              <a:gs pos="25000">
                <a:srgbClr val="D71F36"/>
              </a:gs>
              <a:gs pos="75000">
                <a:srgbClr val="F28E21"/>
              </a:gs>
            </a:gsLst>
            <a:lin ang="19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D3FBD32-A3AB-B51E-680C-F862E7A54415}"/>
              </a:ext>
            </a:extLst>
          </p:cNvPr>
          <p:cNvSpPr>
            <a:spLocks noGrp="1"/>
          </p:cNvSpPr>
          <p:nvPr>
            <p:ph type="title"/>
          </p:nvPr>
        </p:nvSpPr>
        <p:spPr>
          <a:xfrm>
            <a:off x="839788" y="457200"/>
            <a:ext cx="5256212" cy="1600200"/>
          </a:xfrm>
        </p:spPr>
        <p:txBody>
          <a:bodyPr anchor="b"/>
          <a:lstStyle>
            <a:lvl1pPr>
              <a:defRPr sz="3200">
                <a:solidFill>
                  <a:srgbClr val="221C35"/>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672D8E-FF72-AE1A-4E83-8C3133F5DD4D}"/>
              </a:ext>
            </a:extLst>
          </p:cNvPr>
          <p:cNvSpPr>
            <a:spLocks noGrp="1"/>
          </p:cNvSpPr>
          <p:nvPr>
            <p:ph type="pic" idx="1"/>
          </p:nvPr>
        </p:nvSpPr>
        <p:spPr>
          <a:xfrm>
            <a:off x="7691377" y="813816"/>
            <a:ext cx="2856476" cy="38822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05B591-D878-76B9-FF58-1723414D444C}"/>
              </a:ext>
            </a:extLst>
          </p:cNvPr>
          <p:cNvSpPr>
            <a:spLocks noGrp="1"/>
          </p:cNvSpPr>
          <p:nvPr>
            <p:ph type="body" sz="half" idx="2"/>
          </p:nvPr>
        </p:nvSpPr>
        <p:spPr>
          <a:xfrm>
            <a:off x="839788" y="2057400"/>
            <a:ext cx="5256212" cy="31133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FC16E0-E8AD-5A0A-D77A-FFB94C30B95D}"/>
              </a:ext>
            </a:extLst>
          </p:cNvPr>
          <p:cNvSpPr>
            <a:spLocks noGrp="1"/>
          </p:cNvSpPr>
          <p:nvPr>
            <p:ph type="dt" sz="half" idx="10"/>
          </p:nvPr>
        </p:nvSpPr>
        <p:spPr/>
        <p:txBody>
          <a:bodyPr/>
          <a:lstStyle/>
          <a:p>
            <a:fld id="{CCE92843-488B-4B10-8F57-76502956828B}" type="datetimeFigureOut">
              <a:rPr lang="en-GB" smtClean="0"/>
              <a:t>11/09/2025</a:t>
            </a:fld>
            <a:endParaRPr lang="en-GB"/>
          </a:p>
        </p:txBody>
      </p:sp>
      <p:sp>
        <p:nvSpPr>
          <p:cNvPr id="6" name="Footer Placeholder 5">
            <a:extLst>
              <a:ext uri="{FF2B5EF4-FFF2-40B4-BE49-F238E27FC236}">
                <a16:creationId xmlns:a16="http://schemas.microsoft.com/office/drawing/2014/main" id="{0E066D2B-123F-A4BF-A46E-03CD17C6BD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FE6315-D259-32DA-A5A0-462F9FFFAB9E}"/>
              </a:ext>
            </a:extLst>
          </p:cNvPr>
          <p:cNvSpPr>
            <a:spLocks noGrp="1"/>
          </p:cNvSpPr>
          <p:nvPr>
            <p:ph type="sldNum" sz="quarter" idx="12"/>
          </p:nvPr>
        </p:nvSpPr>
        <p:spPr/>
        <p:txBody>
          <a:bodyPr/>
          <a:lstStyle/>
          <a:p>
            <a:fld id="{4B36DB1E-31EC-4773-BE29-C69C65EFE023}" type="slidenum">
              <a:rPr lang="en-GB" smtClean="0"/>
              <a:t>‹#›</a:t>
            </a:fld>
            <a:endParaRPr lang="en-GB"/>
          </a:p>
        </p:txBody>
      </p:sp>
    </p:spTree>
    <p:extLst>
      <p:ext uri="{BB962C8B-B14F-4D97-AF65-F5344CB8AC3E}">
        <p14:creationId xmlns:p14="http://schemas.microsoft.com/office/powerpoint/2010/main" val="420787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pic>
        <p:nvPicPr>
          <p:cNvPr id="7" name="Picture 6">
            <a:extLst>
              <a:ext uri="{FF2B5EF4-FFF2-40B4-BE49-F238E27FC236}">
                <a16:creationId xmlns:a16="http://schemas.microsoft.com/office/drawing/2014/main" id="{1BFF3070-54B5-A7AA-10A8-32D1C4C2E81A}"/>
              </a:ext>
            </a:extLst>
          </p:cNvPr>
          <p:cNvPicPr>
            <a:picLocks noChangeAspect="1"/>
          </p:cNvPicPr>
          <p:nvPr userDrawn="1"/>
        </p:nvPicPr>
        <p:blipFill>
          <a:blip r:embed="rId2"/>
          <a:stretch>
            <a:fillRect/>
          </a:stretch>
        </p:blipFill>
        <p:spPr>
          <a:xfrm>
            <a:off x="7265176" y="5979964"/>
            <a:ext cx="4490117" cy="710977"/>
          </a:xfrm>
          <a:prstGeom prst="rect">
            <a:avLst/>
          </a:prstGeom>
        </p:spPr>
      </p:pic>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pic>
        <p:nvPicPr>
          <p:cNvPr id="6" name="Picture 5">
            <a:extLst>
              <a:ext uri="{FF2B5EF4-FFF2-40B4-BE49-F238E27FC236}">
                <a16:creationId xmlns:a16="http://schemas.microsoft.com/office/drawing/2014/main" id="{4271EC05-0532-C31A-A66E-0480BF9E046B}"/>
              </a:ext>
            </a:extLst>
          </p:cNvPr>
          <p:cNvPicPr>
            <a:picLocks noChangeAspect="1"/>
          </p:cNvPicPr>
          <p:nvPr userDrawn="1"/>
        </p:nvPicPr>
        <p:blipFill>
          <a:blip r:embed="rId2"/>
          <a:stretch>
            <a:fillRect/>
          </a:stretch>
        </p:blipFill>
        <p:spPr>
          <a:xfrm>
            <a:off x="7371193" y="5933582"/>
            <a:ext cx="4490117" cy="710977"/>
          </a:xfrm>
          <a:prstGeom prst="rect">
            <a:avLst/>
          </a:prstGeom>
        </p:spPr>
      </p:pic>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9/11/2025</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4165A4-227C-CDB5-BB6A-175667234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85A306-D87C-3349-2CC5-6FB257D545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9EF69A-4EBB-7326-61B7-DAA965E295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E92843-488B-4B10-8F57-76502956828B}" type="datetimeFigureOut">
              <a:rPr lang="en-GB" smtClean="0"/>
              <a:t>11/09/2025</a:t>
            </a:fld>
            <a:endParaRPr lang="en-GB"/>
          </a:p>
        </p:txBody>
      </p:sp>
      <p:sp>
        <p:nvSpPr>
          <p:cNvPr id="5" name="Footer Placeholder 4">
            <a:extLst>
              <a:ext uri="{FF2B5EF4-FFF2-40B4-BE49-F238E27FC236}">
                <a16:creationId xmlns:a16="http://schemas.microsoft.com/office/drawing/2014/main" id="{54B919BE-4FEA-2054-30F3-FAC160AB0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6AE70C0-F23E-7DBF-250A-1BAB41F77E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36DB1E-31EC-4773-BE29-C69C65EFE023}" type="slidenum">
              <a:rPr lang="en-GB" smtClean="0"/>
              <a:t>‹#›</a:t>
            </a:fld>
            <a:endParaRPr lang="en-GB"/>
          </a:p>
        </p:txBody>
      </p:sp>
      <p:pic>
        <p:nvPicPr>
          <p:cNvPr id="10" name="Picture 9">
            <a:extLst>
              <a:ext uri="{FF2B5EF4-FFF2-40B4-BE49-F238E27FC236}">
                <a16:creationId xmlns:a16="http://schemas.microsoft.com/office/drawing/2014/main" id="{827F51EF-2CA5-7580-F62F-EFD549766308}"/>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11009709" y="5609911"/>
            <a:ext cx="507839" cy="832863"/>
          </a:xfrm>
          <a:prstGeom prst="rect">
            <a:avLst/>
          </a:prstGeom>
        </p:spPr>
      </p:pic>
    </p:spTree>
    <p:extLst>
      <p:ext uri="{BB962C8B-B14F-4D97-AF65-F5344CB8AC3E}">
        <p14:creationId xmlns:p14="http://schemas.microsoft.com/office/powerpoint/2010/main" val="705930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rgbClr val="221C35"/>
          </a:solidFill>
          <a:latin typeface="Open Sans ExtraBold" panose="020B0906030804020204" pitchFamily="34" charset="0"/>
          <a:ea typeface="Open Sans ExtraBold" panose="020B0906030804020204" pitchFamily="34" charset="0"/>
          <a:cs typeface="Open Sans ExtraBold" panose="020B09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freeonlinesurveys.com/s/LNoAgAHR/i/0" TargetMode="External"/><Relationship Id="rId2" Type="http://schemas.openxmlformats.org/officeDocument/2006/relationships/hyperlink" Target="https://www.hertfordshire-lgr.co.u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06538"/>
            <a:ext cx="7772400" cy="1470025"/>
          </a:xfrm>
        </p:spPr>
        <p:txBody>
          <a:bodyPr>
            <a:normAutofit/>
          </a:bodyPr>
          <a:lstStyle/>
          <a:p>
            <a:r>
              <a:rPr lang="en-GB" b="1">
                <a:solidFill>
                  <a:srgbClr val="5DCEAF">
                    <a:lumMod val="75000"/>
                  </a:srgbClr>
                </a:solidFill>
                <a:latin typeface="Calibri" panose="020F0502020204030204" pitchFamily="34" charset="0"/>
                <a:cs typeface="Calibri" panose="020F0502020204030204" pitchFamily="34" charset="0"/>
                <a:sym typeface="Avenir"/>
              </a:rPr>
              <a:t>Hertfordshire Local Government Reorganisation:</a:t>
            </a:r>
            <a:endParaRPr>
              <a:latin typeface="Calibri"/>
            </a:endParaRPr>
          </a:p>
        </p:txBody>
      </p:sp>
      <p:sp>
        <p:nvSpPr>
          <p:cNvPr id="3" name="Subtitle 2"/>
          <p:cNvSpPr>
            <a:spLocks noGrp="1"/>
          </p:cNvSpPr>
          <p:nvPr>
            <p:ph type="subTitle" idx="1"/>
          </p:nvPr>
        </p:nvSpPr>
        <p:spPr>
          <a:xfrm>
            <a:off x="2895600" y="3118757"/>
            <a:ext cx="6400800" cy="1752600"/>
          </a:xfrm>
        </p:spPr>
        <p:txBody>
          <a:bodyPr/>
          <a:lstStyle/>
          <a:p>
            <a:r>
              <a:rPr lang="en-GB">
                <a:solidFill>
                  <a:schemeClr val="tx1"/>
                </a:solidFill>
                <a:latin typeface="Calibri"/>
              </a:rPr>
              <a:t>Public </a:t>
            </a:r>
            <a:r>
              <a:rPr>
                <a:solidFill>
                  <a:schemeClr val="tx1"/>
                </a:solidFill>
                <a:latin typeface="Calibri"/>
              </a:rPr>
              <a:t>Stakeholder Engagement </a:t>
            </a:r>
            <a:r>
              <a:rPr lang="en-GB">
                <a:solidFill>
                  <a:schemeClr val="tx1"/>
                </a:solidFill>
                <a:latin typeface="Calibri"/>
              </a:rPr>
              <a:t>September</a:t>
            </a:r>
            <a:r>
              <a:rPr>
                <a:solidFill>
                  <a:schemeClr val="tx1"/>
                </a:solidFill>
                <a:latin typeface="Calibri"/>
              </a:rPr>
              <a:t> 2025</a:t>
            </a:r>
          </a:p>
        </p:txBody>
      </p:sp>
      <p:pic>
        <p:nvPicPr>
          <p:cNvPr id="16" name="Picture 15">
            <a:extLst>
              <a:ext uri="{FF2B5EF4-FFF2-40B4-BE49-F238E27FC236}">
                <a16:creationId xmlns:a16="http://schemas.microsoft.com/office/drawing/2014/main" id="{FFE506AB-B49C-42F3-846D-3B82617CCA1C}"/>
              </a:ext>
            </a:extLst>
          </p:cNvPr>
          <p:cNvPicPr>
            <a:picLocks noChangeAspect="1"/>
          </p:cNvPicPr>
          <p:nvPr/>
        </p:nvPicPr>
        <p:blipFill>
          <a:blip r:embed="rId2"/>
          <a:stretch>
            <a:fillRect/>
          </a:stretch>
        </p:blipFill>
        <p:spPr>
          <a:xfrm>
            <a:off x="1773124" y="5312518"/>
            <a:ext cx="8645751" cy="13689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BF891-7FBC-14C6-A6F3-CB6D4285A868}"/>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5DAC60F-D130-655F-D102-F049F5D6DC00}"/>
              </a:ext>
            </a:extLst>
          </p:cNvPr>
          <p:cNvSpPr txBox="1">
            <a:spLocks/>
          </p:cNvSpPr>
          <p:nvPr/>
        </p:nvSpPr>
        <p:spPr>
          <a:xfrm>
            <a:off x="5854700" y="1825625"/>
            <a:ext cx="5245100" cy="4943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21C35"/>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6FF18AB8-704B-FFCB-95E3-5067FEEBA46F}"/>
              </a:ext>
            </a:extLst>
          </p:cNvPr>
          <p:cNvSpPr txBox="1"/>
          <p:nvPr/>
        </p:nvSpPr>
        <p:spPr>
          <a:xfrm>
            <a:off x="609600" y="1583024"/>
            <a:ext cx="11165404" cy="4282519"/>
          </a:xfrm>
          <a:prstGeom prst="rect">
            <a:avLst/>
          </a:prstGeom>
          <a:noFill/>
          <a:ln>
            <a:noFill/>
          </a:ln>
        </p:spPr>
        <p:txBody>
          <a:bodyPr wrap="square" rtlCol="0">
            <a:spAutoFit/>
          </a:bodyPr>
          <a:lstStyle/>
          <a:p>
            <a:pPr marL="342900" marR="0" lvl="0" indent="-3429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n-GB" sz="2800" b="1" i="0" u="none" strike="noStrike" kern="100" cap="none" spc="0" normalizeH="0" baseline="0" noProof="0">
                <a:ln>
                  <a:noFill/>
                </a:ln>
                <a:effectLst/>
                <a:uLnTx/>
                <a:uFillTx/>
                <a:latin typeface="Calibri" panose="020F0502020204030204" pitchFamily="34" charset="0"/>
                <a:ea typeface="Aptos" panose="020B0004020202020204" pitchFamily="34" charset="0"/>
                <a:cs typeface="Times New Roman" panose="02020603050405020304" pitchFamily="18" charset="0"/>
              </a:rPr>
              <a:t>People-centred services </a:t>
            </a:r>
            <a:r>
              <a:rPr kumimoji="0" lang="en-GB" sz="2800" b="0" i="0" u="none" strike="noStrike" kern="100" cap="none" spc="0" normalizeH="0" baseline="0" noProof="0">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rPr>
              <a:t>designed around residents’ lives, not organisational boundaries </a:t>
            </a:r>
          </a:p>
          <a:p>
            <a:pPr marL="342900" marR="0" lvl="0" indent="-3429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lang="en-GB" sz="2800" b="1" kern="100">
                <a:latin typeface="Calibri" panose="020F0502020204030204" pitchFamily="34" charset="0"/>
                <a:ea typeface="Aptos" panose="020B0004020202020204" pitchFamily="34" charset="0"/>
                <a:cs typeface="Times New Roman" panose="02020603050405020304" pitchFamily="18" charset="0"/>
              </a:rPr>
              <a:t>Integrated and efficient services </a:t>
            </a:r>
            <a:r>
              <a:rPr lang="en-GB" sz="2800" kern="100">
                <a:solidFill>
                  <a:prstClr val="black"/>
                </a:solidFill>
                <a:latin typeface="Calibri" panose="020F0502020204030204" pitchFamily="34" charset="0"/>
                <a:ea typeface="Aptos" panose="020B0004020202020204" pitchFamily="34" charset="0"/>
                <a:cs typeface="Times New Roman" panose="02020603050405020304" pitchFamily="18" charset="0"/>
              </a:rPr>
              <a:t>which reduce duplication and improve accountability, with services which are digitally enabled, prevention-focused and financially sustainable</a:t>
            </a:r>
            <a:endParaRPr kumimoji="0" lang="en-GB" sz="2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n-GB" sz="2800" b="1" i="0" u="none" strike="noStrike" kern="100" cap="none" spc="0" normalizeH="0" baseline="0" noProof="0">
                <a:ln>
                  <a:noFill/>
                </a:ln>
                <a:effectLst/>
                <a:uLnTx/>
                <a:uFillTx/>
                <a:latin typeface="Calibri" panose="020F0502020204030204" pitchFamily="34" charset="0"/>
                <a:ea typeface="Aptos" panose="020B0004020202020204" pitchFamily="34" charset="0"/>
                <a:cs typeface="Times New Roman" panose="02020603050405020304" pitchFamily="18" charset="0"/>
              </a:rPr>
              <a:t>Place-based growth</a:t>
            </a:r>
            <a:r>
              <a:rPr kumimoji="0" lang="en-GB" sz="2800" b="0" i="0" u="none" strike="noStrike" kern="100" cap="none" spc="0" normalizeH="0" baseline="0" noProof="0">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rPr>
              <a:t> unlocking economic potential by leveraging its strategic location and sector strengths e.g. life sciences, creative industries. </a:t>
            </a:r>
          </a:p>
          <a:p>
            <a:pPr marL="342900" marR="0" lvl="0" indent="-3429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n-GB" sz="2800" b="1" i="0" u="none" strike="noStrike" kern="100" cap="none" spc="0" normalizeH="0" baseline="0" noProof="0">
                <a:ln>
                  <a:noFill/>
                </a:ln>
                <a:effectLst/>
                <a:uLnTx/>
                <a:uFillTx/>
                <a:latin typeface="Calibri" panose="020F0502020204030204" pitchFamily="34" charset="0"/>
                <a:ea typeface="Aptos" panose="020B0004020202020204" pitchFamily="34" charset="0"/>
                <a:cs typeface="Times New Roman" panose="02020603050405020304" pitchFamily="18" charset="0"/>
              </a:rPr>
              <a:t>Community empowerment </a:t>
            </a:r>
            <a:r>
              <a:rPr kumimoji="0" lang="en-GB" sz="2800" b="0" i="0" u="none" strike="noStrike" kern="100" cap="none" spc="0" normalizeH="0" baseline="0" noProof="0">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rPr>
              <a:t>will be central, with residents actively shaping services. </a:t>
            </a:r>
            <a:endParaRPr kumimoji="0" lang="en-GB" sz="1800" b="0" i="0" u="none" strike="noStrike" kern="100" cap="none" spc="0" normalizeH="0" baseline="0" noProof="0">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80000"/>
              </a:lnSpc>
              <a:spcBef>
                <a:spcPts val="1000"/>
              </a:spcBef>
              <a:spcAft>
                <a:spcPts val="0"/>
              </a:spcAft>
              <a:buClrTx/>
              <a:buSzTx/>
              <a:buFontTx/>
              <a:buNone/>
              <a:tabLst/>
              <a:defRPr/>
            </a:pPr>
            <a:endParaRPr kumimoji="0" lang="en-GB" sz="1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EA53DFC4-64D9-D2E9-F8B2-5C720189F574}"/>
              </a:ext>
            </a:extLst>
          </p:cNvPr>
          <p:cNvSpPr>
            <a:spLocks noGrp="1"/>
          </p:cNvSpPr>
          <p:nvPr>
            <p:ph type="title"/>
          </p:nvPr>
        </p:nvSpPr>
        <p:spPr>
          <a:xfrm>
            <a:off x="609600" y="274638"/>
            <a:ext cx="10972800" cy="1143000"/>
          </a:xfrm>
        </p:spPr>
        <p:txBody>
          <a:bodyPr/>
          <a:lstStyle/>
          <a:p>
            <a:r>
              <a:rPr lang="en-GB" b="1">
                <a:solidFill>
                  <a:srgbClr val="34AC8B"/>
                </a:solidFill>
              </a:rPr>
              <a:t>Our ambition </a:t>
            </a:r>
          </a:p>
        </p:txBody>
      </p:sp>
    </p:spTree>
    <p:extLst>
      <p:ext uri="{BB962C8B-B14F-4D97-AF65-F5344CB8AC3E}">
        <p14:creationId xmlns:p14="http://schemas.microsoft.com/office/powerpoint/2010/main" val="1913009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12A92-17F7-D898-11FD-C00A1E3689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331534-3E1F-1BF5-48AF-F3953C5ACB84}"/>
              </a:ext>
            </a:extLst>
          </p:cNvPr>
          <p:cNvSpPr>
            <a:spLocks noGrp="1"/>
          </p:cNvSpPr>
          <p:nvPr>
            <p:ph type="title"/>
          </p:nvPr>
        </p:nvSpPr>
        <p:spPr/>
        <p:txBody>
          <a:bodyPr>
            <a:normAutofit fontScale="90000"/>
          </a:bodyPr>
          <a:lstStyle/>
          <a:p>
            <a:r>
              <a:rPr lang="en-GB" b="1">
                <a:solidFill>
                  <a:srgbClr val="34AC8B"/>
                </a:solidFill>
                <a:latin typeface="Calibri"/>
              </a:rPr>
              <a:t>How does Local Government work in Hertfordshire currently?</a:t>
            </a:r>
          </a:p>
        </p:txBody>
      </p:sp>
      <p:sp>
        <p:nvSpPr>
          <p:cNvPr id="3" name="Content Placeholder 2">
            <a:extLst>
              <a:ext uri="{FF2B5EF4-FFF2-40B4-BE49-F238E27FC236}">
                <a16:creationId xmlns:a16="http://schemas.microsoft.com/office/drawing/2014/main" id="{08BF5329-CF65-C2D2-F643-5C270E30393B}"/>
              </a:ext>
            </a:extLst>
          </p:cNvPr>
          <p:cNvSpPr>
            <a:spLocks noGrp="1"/>
          </p:cNvSpPr>
          <p:nvPr>
            <p:ph idx="1"/>
          </p:nvPr>
        </p:nvSpPr>
        <p:spPr>
          <a:xfrm>
            <a:off x="347773" y="1542397"/>
            <a:ext cx="11496453" cy="493088"/>
          </a:xfrm>
        </p:spPr>
        <p:txBody>
          <a:bodyPr>
            <a:noAutofit/>
          </a:bodyPr>
          <a:lstStyle/>
          <a:p>
            <a:pPr marL="0" indent="0" fontAlgn="base">
              <a:buNone/>
            </a:pPr>
            <a:r>
              <a:rPr lang="en-GB" sz="2200"/>
              <a:t>The current local government arrangement in Hertfordshire is referred to as a two-tier system:</a:t>
            </a:r>
          </a:p>
          <a:p>
            <a:pPr marL="0" indent="0" fontAlgn="base">
              <a:buNone/>
            </a:pPr>
            <a:endParaRPr lang="en-GB" sz="2200"/>
          </a:p>
          <a:p>
            <a:pPr marL="0" indent="0" fontAlgn="base">
              <a:buNone/>
            </a:pPr>
            <a:endParaRPr lang="en-GB" sz="2200"/>
          </a:p>
          <a:p>
            <a:pPr marL="0" indent="0">
              <a:buNone/>
            </a:pPr>
            <a:r>
              <a:rPr lang="en-GB" sz="2200"/>
              <a:t> </a:t>
            </a:r>
          </a:p>
        </p:txBody>
      </p:sp>
      <p:sp>
        <p:nvSpPr>
          <p:cNvPr id="8" name="Content Placeholder 2">
            <a:extLst>
              <a:ext uri="{FF2B5EF4-FFF2-40B4-BE49-F238E27FC236}">
                <a16:creationId xmlns:a16="http://schemas.microsoft.com/office/drawing/2014/main" id="{C3E1646B-4168-0EDC-1801-2E4AE9DC9A1C}"/>
              </a:ext>
            </a:extLst>
          </p:cNvPr>
          <p:cNvSpPr txBox="1">
            <a:spLocks/>
          </p:cNvSpPr>
          <p:nvPr/>
        </p:nvSpPr>
        <p:spPr>
          <a:xfrm>
            <a:off x="609600" y="2035485"/>
            <a:ext cx="4800600" cy="3865089"/>
          </a:xfrm>
          <a:prstGeom prst="rect">
            <a:avLst/>
          </a:prstGeom>
          <a:noFill/>
          <a:ln>
            <a:no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buFont typeface="Arial"/>
              <a:buNone/>
            </a:pPr>
            <a:r>
              <a:rPr lang="en-GB" sz="2600" b="1" kern="100">
                <a:solidFill>
                  <a:srgbClr val="34AC8B"/>
                </a:solidFill>
                <a:latin typeface="Calibri" panose="020F0502020204030204" pitchFamily="34" charset="0"/>
                <a:ea typeface="Aptos" panose="020B0004020202020204" pitchFamily="34" charset="0"/>
                <a:cs typeface="Times New Roman" panose="02020603050405020304" pitchFamily="18" charset="0"/>
              </a:rPr>
              <a:t>Hertfordshire County Council:</a:t>
            </a:r>
          </a:p>
          <a:p>
            <a:pPr defTabSz="914400" eaLnBrk="0" fontAlgn="base" hangingPunct="0">
              <a:spcBef>
                <a:spcPct val="0"/>
              </a:spcBef>
              <a:spcAft>
                <a:spcPct val="0"/>
              </a:spcAft>
            </a:pPr>
            <a:r>
              <a:rPr lang="en-GB" altLang="en-US" sz="1900">
                <a:ea typeface="Aptos" panose="020B0004020202020204" pitchFamily="34" charset="0"/>
                <a:cs typeface="Times New Roman" panose="02020603050405020304" pitchFamily="18" charset="0"/>
              </a:rPr>
              <a:t>Children’s Services – including social care and SEND services </a:t>
            </a:r>
          </a:p>
          <a:p>
            <a:pPr defTabSz="914400" eaLnBrk="0" fontAlgn="base" hangingPunct="0">
              <a:spcBef>
                <a:spcPct val="0"/>
              </a:spcBef>
              <a:spcAft>
                <a:spcPct val="0"/>
              </a:spcAft>
            </a:pPr>
            <a:r>
              <a:rPr lang="en-GB" altLang="en-US" sz="1900">
                <a:ea typeface="Aptos" panose="020B0004020202020204" pitchFamily="34" charset="0"/>
                <a:cs typeface="Times New Roman" panose="02020603050405020304" pitchFamily="18" charset="0"/>
              </a:rPr>
              <a:t>Adult Care Services – including services for older and disabled people</a:t>
            </a:r>
          </a:p>
          <a:p>
            <a:pPr defTabSz="914400" eaLnBrk="0" fontAlgn="base" hangingPunct="0">
              <a:spcBef>
                <a:spcPct val="0"/>
              </a:spcBef>
              <a:spcAft>
                <a:spcPct val="0"/>
              </a:spcAft>
            </a:pPr>
            <a:r>
              <a:rPr lang="en-GB" altLang="en-US" sz="1900">
                <a:ea typeface="Aptos" panose="020B0004020202020204" pitchFamily="34" charset="0"/>
                <a:cs typeface="Times New Roman" panose="02020603050405020304" pitchFamily="18" charset="0"/>
              </a:rPr>
              <a:t>Growth and Environment - including highways and waste disposal</a:t>
            </a:r>
          </a:p>
          <a:p>
            <a:pPr defTabSz="914400" eaLnBrk="0" fontAlgn="base" hangingPunct="0">
              <a:spcBef>
                <a:spcPct val="0"/>
              </a:spcBef>
              <a:spcAft>
                <a:spcPct val="0"/>
              </a:spcAft>
            </a:pPr>
            <a:r>
              <a:rPr lang="en-GB" altLang="en-US" sz="1900">
                <a:ea typeface="Aptos" panose="020B0004020202020204" pitchFamily="34" charset="0"/>
                <a:cs typeface="Times New Roman" panose="02020603050405020304" pitchFamily="18" charset="0"/>
              </a:rPr>
              <a:t>Public Health </a:t>
            </a:r>
          </a:p>
          <a:p>
            <a:pPr defTabSz="914400" eaLnBrk="0" fontAlgn="base" hangingPunct="0">
              <a:spcBef>
                <a:spcPct val="0"/>
              </a:spcBef>
              <a:spcAft>
                <a:spcPct val="0"/>
              </a:spcAft>
            </a:pPr>
            <a:r>
              <a:rPr lang="en-GB" altLang="en-US" sz="1900">
                <a:ea typeface="Aptos" panose="020B0004020202020204" pitchFamily="34" charset="0"/>
                <a:cs typeface="Times New Roman" panose="02020603050405020304" pitchFamily="18" charset="0"/>
              </a:rPr>
              <a:t>Community Protection – including Hertfordshire Fire and Rescue and Trading Standards</a:t>
            </a:r>
          </a:p>
          <a:p>
            <a:pPr defTabSz="914400" eaLnBrk="0" fontAlgn="base" hangingPunct="0">
              <a:spcBef>
                <a:spcPct val="0"/>
              </a:spcBef>
              <a:spcAft>
                <a:spcPct val="0"/>
              </a:spcAft>
            </a:pPr>
            <a:r>
              <a:rPr lang="en-GB" altLang="en-US" sz="1900">
                <a:ea typeface="Aptos" panose="020B0004020202020204" pitchFamily="34" charset="0"/>
                <a:cs typeface="Times New Roman" panose="02020603050405020304" pitchFamily="18" charset="0"/>
              </a:rPr>
              <a:t>Libraries</a:t>
            </a:r>
          </a:p>
          <a:p>
            <a:pPr defTabSz="914400" eaLnBrk="0" fontAlgn="base" hangingPunct="0">
              <a:spcBef>
                <a:spcPct val="0"/>
              </a:spcBef>
              <a:spcAft>
                <a:spcPct val="0"/>
              </a:spcAft>
            </a:pPr>
            <a:r>
              <a:rPr lang="en-GB" altLang="en-US" sz="1900">
                <a:ea typeface="Aptos" panose="020B0004020202020204" pitchFamily="34" charset="0"/>
                <a:cs typeface="Times New Roman" panose="02020603050405020304" pitchFamily="18" charset="0"/>
              </a:rPr>
              <a:t>Registration Services (births, deaths and marriages)</a:t>
            </a:r>
          </a:p>
        </p:txBody>
      </p:sp>
      <p:sp>
        <p:nvSpPr>
          <p:cNvPr id="9" name="Content Placeholder 2">
            <a:extLst>
              <a:ext uri="{FF2B5EF4-FFF2-40B4-BE49-F238E27FC236}">
                <a16:creationId xmlns:a16="http://schemas.microsoft.com/office/drawing/2014/main" id="{8A11BD7C-3303-3C54-F0C1-265B9709A13F}"/>
              </a:ext>
            </a:extLst>
          </p:cNvPr>
          <p:cNvSpPr txBox="1">
            <a:spLocks/>
          </p:cNvSpPr>
          <p:nvPr/>
        </p:nvSpPr>
        <p:spPr>
          <a:xfrm>
            <a:off x="6393543" y="2035485"/>
            <a:ext cx="5003800" cy="3930876"/>
          </a:xfrm>
          <a:prstGeom prst="rect">
            <a:avLst/>
          </a:prstGeom>
          <a:solidFill>
            <a:schemeClr val="bg1"/>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2400" b="1" i="0" u="none" strike="noStrike" kern="100" cap="none" spc="0" normalizeH="0" baseline="0" noProof="0">
                <a:ln>
                  <a:noFill/>
                </a:ln>
                <a:solidFill>
                  <a:srgbClr val="34AC8B"/>
                </a:solidFill>
                <a:effectLst/>
                <a:uLnTx/>
                <a:uFillTx/>
                <a:latin typeface="Calibri" panose="020F0502020204030204" pitchFamily="34" charset="0"/>
                <a:ea typeface="Aptos" panose="020B0004020202020204" pitchFamily="34" charset="0"/>
                <a:cs typeface="Times New Roman" panose="02020603050405020304" pitchFamily="18" charset="0"/>
              </a:rPr>
              <a:t>District &amp; Borough Councils</a:t>
            </a:r>
            <a:endParaRPr kumimoji="0" lang="en-GB" sz="2400" b="0" i="0" u="none" strike="noStrike" kern="100" cap="none" spc="0" normalizeH="0" baseline="0" noProof="0">
              <a:ln>
                <a:noFill/>
              </a:ln>
              <a:solidFill>
                <a:srgbClr val="34AC8B"/>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eaLnBrk="0" fontAlgn="base" hangingPunct="0">
              <a:lnSpc>
                <a:spcPct val="100000"/>
              </a:lnSpc>
              <a:spcBef>
                <a:spcPct val="0"/>
              </a:spcBef>
              <a:spcAft>
                <a:spcPct val="0"/>
              </a:spcAft>
            </a:pPr>
            <a:r>
              <a:rPr lang="en-GB" altLang="en-US" sz="1800">
                <a:solidFill>
                  <a:schemeClr val="tx1"/>
                </a:solidFill>
                <a:latin typeface="+mj-lt"/>
                <a:ea typeface="Aptos" panose="020B0004020202020204" pitchFamily="34" charset="0"/>
                <a:cs typeface="Times New Roman" panose="02020603050405020304" pitchFamily="18" charset="0"/>
              </a:rPr>
              <a:t>Council Tax – registering, paying and payment enquiries</a:t>
            </a:r>
            <a:endParaRPr lang="en-GB" altLang="en-US" sz="1800">
              <a:solidFill>
                <a:schemeClr val="tx1"/>
              </a:solidFill>
              <a:latin typeface="+mj-lt"/>
            </a:endParaRPr>
          </a:p>
          <a:p>
            <a:pPr eaLnBrk="0" fontAlgn="base" hangingPunct="0">
              <a:lnSpc>
                <a:spcPct val="100000"/>
              </a:lnSpc>
              <a:spcBef>
                <a:spcPct val="0"/>
              </a:spcBef>
              <a:spcAft>
                <a:spcPct val="0"/>
              </a:spcAft>
            </a:pPr>
            <a:r>
              <a:rPr lang="en-GB" altLang="en-US" sz="1800">
                <a:solidFill>
                  <a:schemeClr val="tx1"/>
                </a:solidFill>
                <a:latin typeface="+mj-lt"/>
                <a:ea typeface="Aptos" panose="020B0004020202020204" pitchFamily="34" charset="0"/>
                <a:cs typeface="Times New Roman" panose="02020603050405020304" pitchFamily="18" charset="0"/>
              </a:rPr>
              <a:t>Planning – new houses, extensions and shops</a:t>
            </a:r>
            <a:endParaRPr lang="en-GB" altLang="en-US" sz="1800">
              <a:solidFill>
                <a:schemeClr val="tx1"/>
              </a:solidFill>
              <a:latin typeface="+mj-lt"/>
            </a:endParaRPr>
          </a:p>
          <a:p>
            <a:pPr eaLnBrk="0" fontAlgn="base" hangingPunct="0">
              <a:lnSpc>
                <a:spcPct val="100000"/>
              </a:lnSpc>
              <a:spcBef>
                <a:spcPct val="0"/>
              </a:spcBef>
              <a:spcAft>
                <a:spcPct val="0"/>
              </a:spcAft>
            </a:pPr>
            <a:r>
              <a:rPr lang="en-GB" altLang="en-US" sz="1800">
                <a:solidFill>
                  <a:schemeClr val="tx1"/>
                </a:solidFill>
                <a:latin typeface="+mj-lt"/>
                <a:ea typeface="Aptos" panose="020B0004020202020204" pitchFamily="34" charset="0"/>
                <a:cs typeface="Times New Roman" panose="02020603050405020304" pitchFamily="18" charset="0"/>
              </a:rPr>
              <a:t>Housing and homelessness</a:t>
            </a:r>
            <a:endParaRPr lang="en-GB" altLang="en-US" sz="1800">
              <a:solidFill>
                <a:schemeClr val="tx1"/>
              </a:solidFill>
              <a:latin typeface="+mj-lt"/>
            </a:endParaRPr>
          </a:p>
          <a:p>
            <a:pPr eaLnBrk="0" fontAlgn="base" hangingPunct="0">
              <a:lnSpc>
                <a:spcPct val="100000"/>
              </a:lnSpc>
              <a:spcBef>
                <a:spcPct val="0"/>
              </a:spcBef>
              <a:spcAft>
                <a:spcPct val="0"/>
              </a:spcAft>
            </a:pPr>
            <a:r>
              <a:rPr lang="en-GB" altLang="en-US" sz="1800">
                <a:solidFill>
                  <a:schemeClr val="tx1"/>
                </a:solidFill>
                <a:latin typeface="+mj-lt"/>
                <a:ea typeface="Aptos" panose="020B0004020202020204" pitchFamily="34" charset="0"/>
                <a:cs typeface="Times New Roman" panose="02020603050405020304" pitchFamily="18" charset="0"/>
              </a:rPr>
              <a:t>Parking fines, permits and car parks</a:t>
            </a:r>
            <a:endParaRPr lang="en-GB" altLang="en-US" sz="1800">
              <a:solidFill>
                <a:schemeClr val="tx1"/>
              </a:solidFill>
              <a:latin typeface="+mj-lt"/>
            </a:endParaRPr>
          </a:p>
          <a:p>
            <a:pPr eaLnBrk="0" fontAlgn="base" hangingPunct="0">
              <a:lnSpc>
                <a:spcPct val="100000"/>
              </a:lnSpc>
              <a:spcBef>
                <a:spcPct val="0"/>
              </a:spcBef>
              <a:spcAft>
                <a:spcPct val="0"/>
              </a:spcAft>
            </a:pPr>
            <a:r>
              <a:rPr lang="en-GB" altLang="en-US" sz="1800">
                <a:solidFill>
                  <a:schemeClr val="tx1"/>
                </a:solidFill>
                <a:latin typeface="+mj-lt"/>
                <a:ea typeface="Aptos" panose="020B0004020202020204" pitchFamily="34" charset="0"/>
                <a:cs typeface="Times New Roman" panose="02020603050405020304" pitchFamily="18" charset="0"/>
              </a:rPr>
              <a:t>Bin collections and replacements</a:t>
            </a:r>
            <a:endParaRPr lang="en-GB" altLang="en-US" sz="1800">
              <a:solidFill>
                <a:schemeClr val="tx1"/>
              </a:solidFill>
              <a:latin typeface="+mj-lt"/>
            </a:endParaRPr>
          </a:p>
          <a:p>
            <a:pPr eaLnBrk="0" fontAlgn="base" hangingPunct="0">
              <a:lnSpc>
                <a:spcPct val="100000"/>
              </a:lnSpc>
              <a:spcBef>
                <a:spcPct val="0"/>
              </a:spcBef>
              <a:spcAft>
                <a:spcPct val="0"/>
              </a:spcAft>
            </a:pPr>
            <a:r>
              <a:rPr lang="en-GB" altLang="en-US" sz="1800">
                <a:solidFill>
                  <a:schemeClr val="tx1"/>
                </a:solidFill>
                <a:latin typeface="+mj-lt"/>
                <a:ea typeface="Aptos" panose="020B0004020202020204" pitchFamily="34" charset="0"/>
                <a:cs typeface="Times New Roman" panose="02020603050405020304" pitchFamily="18" charset="0"/>
              </a:rPr>
              <a:t>Licensing</a:t>
            </a:r>
            <a:endParaRPr lang="en-GB" altLang="en-US" sz="1800">
              <a:solidFill>
                <a:schemeClr val="tx1"/>
              </a:solidFill>
              <a:latin typeface="+mj-lt"/>
            </a:endParaRPr>
          </a:p>
          <a:p>
            <a:pPr eaLnBrk="0" fontAlgn="base" hangingPunct="0">
              <a:lnSpc>
                <a:spcPct val="100000"/>
              </a:lnSpc>
              <a:spcBef>
                <a:spcPct val="0"/>
              </a:spcBef>
              <a:spcAft>
                <a:spcPct val="0"/>
              </a:spcAft>
            </a:pPr>
            <a:r>
              <a:rPr lang="en-GB" altLang="en-US" sz="1800">
                <a:solidFill>
                  <a:schemeClr val="tx1"/>
                </a:solidFill>
                <a:latin typeface="+mj-lt"/>
                <a:ea typeface="Aptos" panose="020B0004020202020204" pitchFamily="34" charset="0"/>
                <a:cs typeface="Times New Roman" panose="02020603050405020304" pitchFamily="18" charset="0"/>
              </a:rPr>
              <a:t>Pest control</a:t>
            </a:r>
            <a:endParaRPr lang="en-GB" altLang="en-US" sz="1800">
              <a:solidFill>
                <a:schemeClr val="tx1"/>
              </a:solidFill>
              <a:latin typeface="+mj-lt"/>
            </a:endParaRPr>
          </a:p>
          <a:p>
            <a:pPr eaLnBrk="0" fontAlgn="base" hangingPunct="0">
              <a:lnSpc>
                <a:spcPct val="100000"/>
              </a:lnSpc>
              <a:spcBef>
                <a:spcPct val="0"/>
              </a:spcBef>
              <a:spcAft>
                <a:spcPct val="0"/>
              </a:spcAft>
            </a:pPr>
            <a:r>
              <a:rPr lang="en-GB" altLang="en-US" sz="1800">
                <a:solidFill>
                  <a:schemeClr val="tx1"/>
                </a:solidFill>
                <a:latin typeface="+mj-lt"/>
                <a:ea typeface="Aptos" panose="020B0004020202020204" pitchFamily="34" charset="0"/>
                <a:cs typeface="Times New Roman" panose="02020603050405020304" pitchFamily="18" charset="0"/>
              </a:rPr>
              <a:t>Environmental health</a:t>
            </a:r>
            <a:endParaRPr lang="en-GB" altLang="en-US" sz="1800">
              <a:solidFill>
                <a:schemeClr val="tx1"/>
              </a:solidFill>
              <a:latin typeface="+mj-lt"/>
            </a:endParaRPr>
          </a:p>
          <a:p>
            <a:pPr eaLnBrk="0" fontAlgn="base" hangingPunct="0">
              <a:lnSpc>
                <a:spcPct val="100000"/>
              </a:lnSpc>
              <a:spcBef>
                <a:spcPct val="0"/>
              </a:spcBef>
              <a:spcAft>
                <a:spcPct val="0"/>
              </a:spcAft>
            </a:pPr>
            <a:r>
              <a:rPr lang="en-GB" altLang="en-US" sz="1800">
                <a:solidFill>
                  <a:schemeClr val="tx1"/>
                </a:solidFill>
                <a:latin typeface="+mj-lt"/>
                <a:ea typeface="Aptos" panose="020B0004020202020204" pitchFamily="34" charset="0"/>
                <a:cs typeface="Times New Roman" panose="02020603050405020304" pitchFamily="18" charset="0"/>
              </a:rPr>
              <a:t>Leisure services</a:t>
            </a:r>
            <a:endParaRPr lang="en-GB" altLang="en-US" sz="1800">
              <a:solidFill>
                <a:schemeClr val="tx1"/>
              </a:solidFill>
              <a:latin typeface="+mj-lt"/>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1800" b="0" i="0" u="none" strike="noStrike" kern="1200" cap="none" spc="0" normalizeH="0" baseline="0" noProof="0">
              <a:ln>
                <a:noFill/>
              </a:ln>
              <a:solidFill>
                <a:srgbClr val="221C35"/>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30313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172F8678-CFC9-2C22-30F8-AB6607D47A97}"/>
              </a:ext>
            </a:extLst>
          </p:cNvPr>
          <p:cNvGraphicFramePr>
            <a:graphicFrameLocks noGrp="1"/>
          </p:cNvGraphicFramePr>
          <p:nvPr>
            <p:ph idx="1"/>
            <p:extLst>
              <p:ext uri="{D42A27DB-BD31-4B8C-83A1-F6EECF244321}">
                <p14:modId xmlns:p14="http://schemas.microsoft.com/office/powerpoint/2010/main" val="1768006525"/>
              </p:ext>
            </p:extLst>
          </p:nvPr>
        </p:nvGraphicFramePr>
        <p:xfrm>
          <a:off x="838200" y="1539001"/>
          <a:ext cx="10515600" cy="3323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B85C16C4-75E7-0217-D856-ABE1047DE5AD}"/>
              </a:ext>
            </a:extLst>
          </p:cNvPr>
          <p:cNvSpPr>
            <a:spLocks noGrp="1"/>
          </p:cNvSpPr>
          <p:nvPr>
            <p:ph type="title"/>
          </p:nvPr>
        </p:nvSpPr>
        <p:spPr>
          <a:xfrm>
            <a:off x="609600" y="274638"/>
            <a:ext cx="10972800" cy="1143000"/>
          </a:xfrm>
        </p:spPr>
        <p:txBody>
          <a:bodyPr>
            <a:normAutofit/>
          </a:bodyPr>
          <a:lstStyle/>
          <a:p>
            <a:r>
              <a:rPr lang="en-GB" b="1">
                <a:solidFill>
                  <a:srgbClr val="34AC8B"/>
                </a:solidFill>
                <a:latin typeface="Calibri"/>
              </a:rPr>
              <a:t>New arrangements in summary</a:t>
            </a:r>
            <a:endParaRPr b="1">
              <a:solidFill>
                <a:srgbClr val="34AC8B"/>
              </a:solidFill>
              <a:latin typeface="Calibri"/>
            </a:endParaRPr>
          </a:p>
        </p:txBody>
      </p:sp>
    </p:spTree>
    <p:extLst>
      <p:ext uri="{BB962C8B-B14F-4D97-AF65-F5344CB8AC3E}">
        <p14:creationId xmlns:p14="http://schemas.microsoft.com/office/powerpoint/2010/main" val="1093321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6A573-839C-EE3D-5E18-B10BD93802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C3070-621E-E73D-B0A6-DFEFC6B40DBB}"/>
              </a:ext>
            </a:extLst>
          </p:cNvPr>
          <p:cNvSpPr>
            <a:spLocks noGrp="1"/>
          </p:cNvSpPr>
          <p:nvPr>
            <p:ph type="title"/>
          </p:nvPr>
        </p:nvSpPr>
        <p:spPr/>
        <p:txBody>
          <a:bodyPr>
            <a:normAutofit/>
          </a:bodyPr>
          <a:lstStyle/>
          <a:p>
            <a:r>
              <a:rPr lang="en-GB" b="1">
                <a:solidFill>
                  <a:srgbClr val="34AC8B"/>
                </a:solidFill>
                <a:latin typeface="Calibri"/>
              </a:rPr>
              <a:t>Why is it important?</a:t>
            </a:r>
            <a:endParaRPr b="1">
              <a:solidFill>
                <a:srgbClr val="34AC8B"/>
              </a:solidFill>
              <a:latin typeface="Calibri"/>
            </a:endParaRPr>
          </a:p>
        </p:txBody>
      </p:sp>
      <p:sp>
        <p:nvSpPr>
          <p:cNvPr id="3" name="Content Placeholder 2">
            <a:extLst>
              <a:ext uri="{FF2B5EF4-FFF2-40B4-BE49-F238E27FC236}">
                <a16:creationId xmlns:a16="http://schemas.microsoft.com/office/drawing/2014/main" id="{141AC1F4-2528-751A-45DA-AD8A28F0A64C}"/>
              </a:ext>
            </a:extLst>
          </p:cNvPr>
          <p:cNvSpPr>
            <a:spLocks noGrp="1"/>
          </p:cNvSpPr>
          <p:nvPr>
            <p:ph idx="1"/>
          </p:nvPr>
        </p:nvSpPr>
        <p:spPr>
          <a:xfrm>
            <a:off x="868295" y="1688385"/>
            <a:ext cx="10442601" cy="4525963"/>
          </a:xfrm>
        </p:spPr>
        <p:txBody>
          <a:bodyPr vert="horz" lIns="91440" tIns="45720" rIns="91440" bIns="45720" rtlCol="0" anchor="t">
            <a:normAutofit/>
          </a:bodyPr>
          <a:lstStyle/>
          <a:p>
            <a:pPr marL="0" indent="0" algn="ctr">
              <a:buNone/>
            </a:pPr>
            <a:r>
              <a:rPr lang="en-GB" sz="3600" b="1">
                <a:solidFill>
                  <a:srgbClr val="000000"/>
                </a:solidFill>
                <a:latin typeface="+mj-lt"/>
              </a:rPr>
              <a:t>This is a o</a:t>
            </a:r>
            <a:r>
              <a:rPr lang="en-GB" sz="3600" b="1" i="0">
                <a:solidFill>
                  <a:srgbClr val="000000"/>
                </a:solidFill>
                <a:effectLst/>
                <a:latin typeface="+mj-lt"/>
              </a:rPr>
              <a:t>nce in a generation opportunity to shape the future of local government in Hertfordshire</a:t>
            </a:r>
            <a:r>
              <a:rPr lang="en-GB" sz="4000" b="1" i="0">
                <a:solidFill>
                  <a:srgbClr val="000000"/>
                </a:solidFill>
                <a:effectLst/>
                <a:latin typeface="+mj-lt"/>
              </a:rPr>
              <a:t>. </a:t>
            </a:r>
            <a:endParaRPr lang="en-GB" sz="2800"/>
          </a:p>
          <a:p>
            <a:pPr marL="0" indent="0" algn="ctr">
              <a:buNone/>
            </a:pPr>
            <a:r>
              <a:rPr lang="en-GB" sz="2800"/>
              <a:t>We need </a:t>
            </a:r>
            <a:r>
              <a:rPr lang="en-GB" sz="2800" b="1"/>
              <a:t>your</a:t>
            </a:r>
            <a:r>
              <a:rPr lang="en-GB" sz="2800"/>
              <a:t> input. Our communities are in the best place to tell us what’s important to them, your voice matters. </a:t>
            </a:r>
            <a:endParaRPr lang="en-GB" sz="2800">
              <a:solidFill>
                <a:srgbClr val="000000"/>
              </a:solidFill>
              <a:latin typeface="+mj-lt"/>
            </a:endParaRPr>
          </a:p>
          <a:p>
            <a:pPr marL="0" indent="0" algn="ctr">
              <a:buNone/>
            </a:pPr>
            <a:r>
              <a:rPr lang="en-GB" sz="2800">
                <a:solidFill>
                  <a:srgbClr val="000000"/>
                </a:solidFill>
                <a:latin typeface="+mj-lt"/>
              </a:rPr>
              <a:t>We want to </a:t>
            </a:r>
            <a:r>
              <a:rPr lang="en-GB" sz="2800" i="0">
                <a:solidFill>
                  <a:srgbClr val="000000"/>
                </a:solidFill>
                <a:effectLst/>
                <a:latin typeface="+mj-lt"/>
              </a:rPr>
              <a:t>build a responsive and resilient system of local government shaped by you - one that reflects local identity while unlocking long-term benefits for residents, businesses and communities. </a:t>
            </a:r>
            <a:endParaRPr lang="en-GB" sz="2800" i="0">
              <a:solidFill>
                <a:srgbClr val="000000"/>
              </a:solidFill>
              <a:effectLst/>
              <a:latin typeface="+mj-lt"/>
              <a:ea typeface="Calibri"/>
              <a:cs typeface="Calibri"/>
            </a:endParaRPr>
          </a:p>
          <a:p>
            <a:pPr marL="0" indent="0" algn="ctr">
              <a:buNone/>
            </a:pPr>
            <a:endParaRPr lang="en-GB" sz="2800">
              <a:latin typeface="+mj-lt"/>
            </a:endParaRPr>
          </a:p>
          <a:p>
            <a:pPr marL="0" indent="0" fontAlgn="base" hangingPunct="0">
              <a:buNone/>
              <a:tabLst>
                <a:tab pos="457200" algn="l"/>
              </a:tabLst>
            </a:pPr>
            <a:endParaRPr lang="en-GB" sz="2800">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1621381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A17F5-24C7-4FA6-28BD-DBD964239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D11968-1FAD-79F4-7B03-71295BFEF5D9}"/>
              </a:ext>
            </a:extLst>
          </p:cNvPr>
          <p:cNvSpPr>
            <a:spLocks noGrp="1"/>
          </p:cNvSpPr>
          <p:nvPr>
            <p:ph type="title"/>
          </p:nvPr>
        </p:nvSpPr>
        <p:spPr>
          <a:xfrm>
            <a:off x="1981200" y="2286000"/>
            <a:ext cx="8229600" cy="1143000"/>
          </a:xfrm>
        </p:spPr>
        <p:txBody>
          <a:bodyPr>
            <a:normAutofit/>
          </a:bodyPr>
          <a:lstStyle/>
          <a:p>
            <a:r>
              <a:rPr lang="en-GB" b="1">
                <a:solidFill>
                  <a:srgbClr val="34AC8B"/>
                </a:solidFill>
                <a:latin typeface="Calibri"/>
              </a:rPr>
              <a:t>Where We Are, and Path Forward</a:t>
            </a:r>
          </a:p>
        </p:txBody>
      </p:sp>
    </p:spTree>
    <p:extLst>
      <p:ext uri="{BB962C8B-B14F-4D97-AF65-F5344CB8AC3E}">
        <p14:creationId xmlns:p14="http://schemas.microsoft.com/office/powerpoint/2010/main" val="3107527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solidFill>
                  <a:srgbClr val="34AC8B"/>
                </a:solidFill>
                <a:latin typeface="Calibri"/>
              </a:rPr>
              <a:t>What’s happened so far?</a:t>
            </a:r>
            <a:endParaRPr b="1">
              <a:solidFill>
                <a:srgbClr val="34AC8B"/>
              </a:solidFill>
              <a:latin typeface="Calibri"/>
            </a:endParaRPr>
          </a:p>
        </p:txBody>
      </p:sp>
      <p:sp>
        <p:nvSpPr>
          <p:cNvPr id="3" name="Content Placeholder 2"/>
          <p:cNvSpPr>
            <a:spLocks noGrp="1"/>
          </p:cNvSpPr>
          <p:nvPr>
            <p:ph idx="1"/>
          </p:nvPr>
        </p:nvSpPr>
        <p:spPr>
          <a:xfrm>
            <a:off x="845242" y="1503969"/>
            <a:ext cx="10527127" cy="4525963"/>
          </a:xfrm>
        </p:spPr>
        <p:txBody>
          <a:bodyPr>
            <a:normAutofit/>
          </a:bodyPr>
          <a:lstStyle/>
          <a:p>
            <a:pPr fontAlgn="base" hangingPunct="0">
              <a:tabLst>
                <a:tab pos="457200" algn="l"/>
              </a:tabLst>
            </a:pPr>
            <a:r>
              <a:rPr lang="en-US">
                <a:latin typeface="Calibri" panose="020F0502020204030204" pitchFamily="34" charset="0"/>
                <a:ea typeface="Times New Roman" panose="02020603050405020304" pitchFamily="18" charset="0"/>
                <a:cs typeface="Calibri" panose="020F0502020204030204" pitchFamily="34" charset="0"/>
              </a:rPr>
              <a:t>Hertfordshire’s Interim Plan submitted on 20</a:t>
            </a:r>
            <a:r>
              <a:rPr lang="en-US" baseline="30000">
                <a:latin typeface="Calibri" panose="020F0502020204030204" pitchFamily="34" charset="0"/>
                <a:ea typeface="Times New Roman" panose="02020603050405020304" pitchFamily="18" charset="0"/>
                <a:cs typeface="Calibri" panose="020F0502020204030204" pitchFamily="34" charset="0"/>
              </a:rPr>
              <a:t>th</a:t>
            </a:r>
            <a:r>
              <a:rPr lang="en-US">
                <a:latin typeface="Calibri" panose="020F0502020204030204" pitchFamily="34" charset="0"/>
                <a:ea typeface="Times New Roman" panose="02020603050405020304" pitchFamily="18" charset="0"/>
                <a:cs typeface="Calibri" panose="020F0502020204030204" pitchFamily="34" charset="0"/>
              </a:rPr>
              <a:t> March</a:t>
            </a:r>
            <a:endParaRPr lang="en-GB">
              <a:latin typeface="Calibri" panose="020F0502020204030204" pitchFamily="34" charset="0"/>
              <a:ea typeface="Aptos" panose="020B0004020202020204" pitchFamily="34" charset="0"/>
              <a:cs typeface="Calibri" panose="020F0502020204030204" pitchFamily="34" charset="0"/>
            </a:endParaRPr>
          </a:p>
          <a:p>
            <a:pPr fontAlgn="base" hangingPunct="0">
              <a:tabLst>
                <a:tab pos="457200" algn="l"/>
              </a:tabLst>
            </a:pPr>
            <a:r>
              <a:rPr lang="en-US">
                <a:latin typeface="Calibri" panose="020F0502020204030204" pitchFamily="34" charset="0"/>
                <a:ea typeface="Times New Roman" panose="02020603050405020304" pitchFamily="18" charset="0"/>
                <a:cs typeface="Calibri" panose="020F0502020204030204" pitchFamily="34" charset="0"/>
              </a:rPr>
              <a:t>Councils and the Police and Crime Commissioner worked together to explore options including:</a:t>
            </a:r>
            <a:endParaRPr lang="en-GB">
              <a:latin typeface="Calibri" panose="020F0502020204030204" pitchFamily="34" charset="0"/>
              <a:ea typeface="Aptos" panose="020B0004020202020204" pitchFamily="34" charset="0"/>
              <a:cs typeface="Calibri" panose="020F0502020204030204" pitchFamily="34" charset="0"/>
            </a:endParaRPr>
          </a:p>
          <a:p>
            <a:pPr lvl="2" fontAlgn="base" hangingPunct="0">
              <a:tabLst>
                <a:tab pos="457200" algn="l"/>
              </a:tabLst>
            </a:pPr>
            <a:r>
              <a:rPr lang="en-US" sz="2800">
                <a:effectLst/>
                <a:latin typeface="Calibri" panose="020F0502020204030204" pitchFamily="34" charset="0"/>
                <a:ea typeface="Times New Roman" panose="02020603050405020304" pitchFamily="18" charset="0"/>
                <a:cs typeface="Calibri" panose="020F0502020204030204" pitchFamily="34" charset="0"/>
              </a:rPr>
              <a:t>A </a:t>
            </a:r>
            <a:r>
              <a:rPr lang="en-US" sz="2800" b="1">
                <a:effectLst/>
                <a:latin typeface="Calibri" panose="020F0502020204030204" pitchFamily="34" charset="0"/>
                <a:ea typeface="Times New Roman" panose="02020603050405020304" pitchFamily="18" charset="0"/>
                <a:cs typeface="Calibri" panose="020F0502020204030204" pitchFamily="34" charset="0"/>
              </a:rPr>
              <a:t>single county</a:t>
            </a:r>
            <a:r>
              <a:rPr lang="en-US" sz="2800" b="1">
                <a:latin typeface="Calibri" panose="020F0502020204030204" pitchFamily="34" charset="0"/>
                <a:ea typeface="Times New Roman" panose="02020603050405020304" pitchFamily="18" charset="0"/>
                <a:cs typeface="Calibri" panose="020F0502020204030204" pitchFamily="34" charset="0"/>
              </a:rPr>
              <a:t>-</a:t>
            </a:r>
            <a:r>
              <a:rPr lang="en-US" sz="2800" b="1">
                <a:effectLst/>
                <a:latin typeface="Calibri" panose="020F0502020204030204" pitchFamily="34" charset="0"/>
                <a:ea typeface="Times New Roman" panose="02020603050405020304" pitchFamily="18" charset="0"/>
                <a:cs typeface="Calibri" panose="020F0502020204030204" pitchFamily="34" charset="0"/>
              </a:rPr>
              <a:t>wide unitary </a:t>
            </a:r>
            <a:r>
              <a:rPr lang="en-US" sz="2800">
                <a:effectLst/>
                <a:latin typeface="Calibri" panose="020F0502020204030204" pitchFamily="34" charset="0"/>
                <a:ea typeface="Times New Roman" panose="02020603050405020304" pitchFamily="18" charset="0"/>
                <a:cs typeface="Calibri" panose="020F0502020204030204" pitchFamily="34" charset="0"/>
              </a:rPr>
              <a:t>authority (we no longer beli</a:t>
            </a:r>
            <a:r>
              <a:rPr lang="en-US" sz="2800">
                <a:latin typeface="Calibri" panose="020F0502020204030204" pitchFamily="34" charset="0"/>
                <a:ea typeface="Times New Roman" panose="02020603050405020304" pitchFamily="18" charset="0"/>
                <a:cs typeface="Calibri" panose="020F0502020204030204" pitchFamily="34" charset="0"/>
              </a:rPr>
              <a:t>eve this is the right approach to represent residents)</a:t>
            </a:r>
            <a:endParaRPr lang="en-GB" sz="2800">
              <a:latin typeface="Calibri" panose="020F0502020204030204" pitchFamily="34" charset="0"/>
              <a:ea typeface="Aptos" panose="020B0004020202020204" pitchFamily="34" charset="0"/>
              <a:cs typeface="Calibri" panose="020F0502020204030204" pitchFamily="34" charset="0"/>
            </a:endParaRPr>
          </a:p>
          <a:p>
            <a:pPr lvl="2" fontAlgn="base" hangingPunct="0">
              <a:tabLst>
                <a:tab pos="457200" algn="l"/>
              </a:tabLst>
            </a:pPr>
            <a:r>
              <a:rPr lang="en-US" sz="2800">
                <a:effectLst/>
                <a:latin typeface="Calibri" panose="020F0502020204030204" pitchFamily="34" charset="0"/>
                <a:ea typeface="Times New Roman" panose="02020603050405020304" pitchFamily="18" charset="0"/>
                <a:cs typeface="Calibri" panose="020F0502020204030204" pitchFamily="34" charset="0"/>
              </a:rPr>
              <a:t>A </a:t>
            </a:r>
            <a:r>
              <a:rPr lang="en-US" sz="2800" b="1">
                <a:effectLst/>
                <a:latin typeface="Calibri" panose="020F0502020204030204" pitchFamily="34" charset="0"/>
                <a:ea typeface="Times New Roman" panose="02020603050405020304" pitchFamily="18" charset="0"/>
                <a:cs typeface="Calibri" panose="020F0502020204030204" pitchFamily="34" charset="0"/>
              </a:rPr>
              <a:t>two-unitary authority model</a:t>
            </a:r>
            <a:r>
              <a:rPr lang="en-US" sz="2800">
                <a:effectLst/>
                <a:latin typeface="Calibri" panose="020F0502020204030204" pitchFamily="34" charset="0"/>
                <a:ea typeface="Times New Roman" panose="02020603050405020304" pitchFamily="18" charset="0"/>
                <a:cs typeface="Calibri" panose="020F0502020204030204" pitchFamily="34" charset="0"/>
              </a:rPr>
              <a:t>, align</a:t>
            </a:r>
            <a:r>
              <a:rPr lang="en-US" sz="2800">
                <a:latin typeface="Calibri" panose="020F0502020204030204" pitchFamily="34" charset="0"/>
                <a:ea typeface="Times New Roman" panose="02020603050405020304" pitchFamily="18" charset="0"/>
                <a:cs typeface="Calibri" panose="020F0502020204030204" pitchFamily="34" charset="0"/>
              </a:rPr>
              <a:t>ed</a:t>
            </a:r>
            <a:r>
              <a:rPr lang="en-US" sz="2800">
                <a:effectLst/>
                <a:latin typeface="Calibri" panose="020F0502020204030204" pitchFamily="34" charset="0"/>
                <a:ea typeface="Times New Roman" panose="02020603050405020304" pitchFamily="18" charset="0"/>
                <a:cs typeface="Calibri" panose="020F0502020204030204" pitchFamily="34" charset="0"/>
              </a:rPr>
              <a:t> with existing economic/health partnerships </a:t>
            </a:r>
            <a:endParaRPr lang="en-GB" sz="2800">
              <a:latin typeface="Calibri" panose="020F0502020204030204" pitchFamily="34" charset="0"/>
              <a:ea typeface="Aptos" panose="020B0004020202020204" pitchFamily="34" charset="0"/>
              <a:cs typeface="Calibri" panose="020F0502020204030204" pitchFamily="34" charset="0"/>
            </a:endParaRPr>
          </a:p>
          <a:p>
            <a:pPr lvl="2" fontAlgn="base" hangingPunct="0">
              <a:tabLst>
                <a:tab pos="457200" algn="l"/>
              </a:tabLst>
            </a:pPr>
            <a:r>
              <a:rPr lang="en-US" sz="2800">
                <a:effectLst/>
                <a:latin typeface="Calibri" panose="020F0502020204030204" pitchFamily="34" charset="0"/>
                <a:ea typeface="Aptos" panose="020B0004020202020204" pitchFamily="34" charset="0"/>
                <a:cs typeface="Calibri" panose="020F0502020204030204" pitchFamily="34" charset="0"/>
              </a:rPr>
              <a:t>Potential </a:t>
            </a:r>
            <a:r>
              <a:rPr lang="en-US" sz="2800" b="1">
                <a:effectLst/>
                <a:latin typeface="Calibri" panose="020F0502020204030204" pitchFamily="34" charset="0"/>
                <a:ea typeface="Aptos" panose="020B0004020202020204" pitchFamily="34" charset="0"/>
                <a:cs typeface="Calibri" panose="020F0502020204030204" pitchFamily="34" charset="0"/>
              </a:rPr>
              <a:t>three- and four-unitary </a:t>
            </a:r>
            <a:r>
              <a:rPr lang="en-US" sz="2800">
                <a:effectLst/>
                <a:latin typeface="Calibri" panose="020F0502020204030204" pitchFamily="34" charset="0"/>
                <a:ea typeface="Aptos" panose="020B0004020202020204" pitchFamily="34" charset="0"/>
                <a:cs typeface="Calibri" panose="020F0502020204030204" pitchFamily="34" charset="0"/>
              </a:rPr>
              <a:t>models for further analysis </a:t>
            </a:r>
            <a:endParaRPr lang="en-GB" sz="2800">
              <a:latin typeface="Calibri" panose="020F0502020204030204" pitchFamily="34" charset="0"/>
              <a:ea typeface="Aptos" panose="020B000402020202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E2960-0B69-1951-EC61-6F0B94658BA5}"/>
              </a:ext>
            </a:extLst>
          </p:cNvPr>
          <p:cNvSpPr>
            <a:spLocks noGrp="1"/>
          </p:cNvSpPr>
          <p:nvPr>
            <p:ph idx="1"/>
          </p:nvPr>
        </p:nvSpPr>
        <p:spPr>
          <a:xfrm>
            <a:off x="838200" y="1578793"/>
            <a:ext cx="10515600" cy="4542518"/>
          </a:xfrm>
        </p:spPr>
        <p:txBody>
          <a:bodyPr>
            <a:noAutofit/>
          </a:bodyPr>
          <a:lstStyle/>
          <a:p>
            <a:pPr marL="457200" indent="-457200">
              <a:spcBef>
                <a:spcPts val="600"/>
              </a:spcBef>
              <a:buFont typeface="+mj-lt"/>
              <a:buAutoNum type="alphaLcPeriod"/>
            </a:pPr>
            <a:r>
              <a:rPr lang="en-US" sz="2200">
                <a:latin typeface="Calibri" panose="020F0502020204030204" pitchFamily="34" charset="0"/>
                <a:ea typeface="Calibri" panose="020F0502020204030204" pitchFamily="34" charset="0"/>
                <a:cs typeface="Calibri" panose="020F0502020204030204" pitchFamily="34" charset="0"/>
              </a:rPr>
              <a:t>Seek to establish </a:t>
            </a:r>
            <a:r>
              <a:rPr lang="en-US" sz="2200" b="1">
                <a:latin typeface="Calibri" panose="020F0502020204030204" pitchFamily="34" charset="0"/>
                <a:ea typeface="Calibri" panose="020F0502020204030204" pitchFamily="34" charset="0"/>
                <a:cs typeface="Calibri" panose="020F0502020204030204" pitchFamily="34" charset="0"/>
              </a:rPr>
              <a:t>a single tier of local government</a:t>
            </a:r>
            <a:r>
              <a:rPr lang="en-US" sz="2200">
                <a:latin typeface="Calibri" panose="020F0502020204030204" pitchFamily="34" charset="0"/>
                <a:ea typeface="Calibri" panose="020F0502020204030204" pitchFamily="34" charset="0"/>
                <a:cs typeface="Calibri" panose="020F0502020204030204" pitchFamily="34" charset="0"/>
              </a:rPr>
              <a:t>. </a:t>
            </a:r>
          </a:p>
          <a:p>
            <a:pPr marL="457200" indent="-457200">
              <a:spcBef>
                <a:spcPts val="600"/>
              </a:spcBef>
              <a:buFont typeface="+mj-lt"/>
              <a:buAutoNum type="alphaLcPeriod"/>
            </a:pPr>
            <a:r>
              <a:rPr lang="en-US" sz="2200">
                <a:latin typeface="Calibri" panose="020F0502020204030204" pitchFamily="34" charset="0"/>
                <a:ea typeface="Calibri" panose="020F0502020204030204" pitchFamily="34" charset="0"/>
                <a:cs typeface="Calibri" panose="020F0502020204030204" pitchFamily="34" charset="0"/>
              </a:rPr>
              <a:t>Proposed unitary councils must be the </a:t>
            </a:r>
            <a:r>
              <a:rPr lang="en-US" sz="2200" b="1">
                <a:latin typeface="Calibri" panose="020F0502020204030204" pitchFamily="34" charset="0"/>
                <a:ea typeface="Calibri" panose="020F0502020204030204" pitchFamily="34" charset="0"/>
                <a:cs typeface="Calibri" panose="020F0502020204030204" pitchFamily="34" charset="0"/>
              </a:rPr>
              <a:t>right size to achieve efficiencies</a:t>
            </a:r>
            <a:r>
              <a:rPr lang="en-US" sz="2200">
                <a:latin typeface="Calibri" panose="020F0502020204030204" pitchFamily="34" charset="0"/>
                <a:ea typeface="Calibri" panose="020F0502020204030204" pitchFamily="34" charset="0"/>
                <a:cs typeface="Calibri" panose="020F0502020204030204" pitchFamily="34" charset="0"/>
              </a:rPr>
              <a:t>, improve capacity and withstand financial shocks. A population of 500,000 or more provides a guiding principle (rather than a target) and there is flexibility where this figure does not make sense for local areas.   </a:t>
            </a:r>
          </a:p>
          <a:p>
            <a:pPr marL="457200" indent="-457200">
              <a:spcBef>
                <a:spcPts val="600"/>
              </a:spcBef>
              <a:buFont typeface="+mj-lt"/>
              <a:buAutoNum type="alphaLcPeriod"/>
            </a:pPr>
            <a:r>
              <a:rPr lang="en-US" sz="2200">
                <a:latin typeface="Calibri" panose="020F0502020204030204" pitchFamily="34" charset="0"/>
                <a:ea typeface="Calibri" panose="020F0502020204030204" pitchFamily="34" charset="0"/>
                <a:cs typeface="Calibri" panose="020F0502020204030204" pitchFamily="34" charset="0"/>
              </a:rPr>
              <a:t>Unitary structures must </a:t>
            </a:r>
            <a:r>
              <a:rPr lang="en-US" sz="2200" b="1" err="1">
                <a:latin typeface="Calibri" panose="020F0502020204030204" pitchFamily="34" charset="0"/>
                <a:ea typeface="Calibri" panose="020F0502020204030204" pitchFamily="34" charset="0"/>
                <a:cs typeface="Calibri" panose="020F0502020204030204" pitchFamily="34" charset="0"/>
              </a:rPr>
              <a:t>prioritise</a:t>
            </a:r>
            <a:r>
              <a:rPr lang="en-US" sz="2200" b="1">
                <a:latin typeface="Calibri" panose="020F0502020204030204" pitchFamily="34" charset="0"/>
                <a:ea typeface="Calibri" panose="020F0502020204030204" pitchFamily="34" charset="0"/>
                <a:cs typeface="Calibri" panose="020F0502020204030204" pitchFamily="34" charset="0"/>
              </a:rPr>
              <a:t> the delivery of high quality and sustainable public services </a:t>
            </a:r>
            <a:r>
              <a:rPr lang="en-US" sz="2200">
                <a:latin typeface="Calibri" panose="020F0502020204030204" pitchFamily="34" charset="0"/>
                <a:ea typeface="Calibri" panose="020F0502020204030204" pitchFamily="34" charset="0"/>
                <a:cs typeface="Calibri" panose="020F0502020204030204" pitchFamily="34" charset="0"/>
              </a:rPr>
              <a:t>to citizens. </a:t>
            </a:r>
          </a:p>
          <a:p>
            <a:pPr marL="457200" indent="-457200">
              <a:spcBef>
                <a:spcPts val="600"/>
              </a:spcBef>
              <a:buFont typeface="+mj-lt"/>
              <a:buAutoNum type="alphaLcPeriod"/>
            </a:pPr>
            <a:r>
              <a:rPr lang="en-US" sz="2200">
                <a:latin typeface="Calibri" panose="020F0502020204030204" pitchFamily="34" charset="0"/>
                <a:ea typeface="Calibri" panose="020F0502020204030204" pitchFamily="34" charset="0"/>
                <a:cs typeface="Calibri" panose="020F0502020204030204" pitchFamily="34" charset="0"/>
              </a:rPr>
              <a:t>Proposals should </a:t>
            </a:r>
            <a:r>
              <a:rPr lang="en-US" sz="2200" b="1">
                <a:latin typeface="Calibri" panose="020F0502020204030204" pitchFamily="34" charset="0"/>
                <a:ea typeface="Calibri" panose="020F0502020204030204" pitchFamily="34" charset="0"/>
                <a:cs typeface="Calibri" panose="020F0502020204030204" pitchFamily="34" charset="0"/>
              </a:rPr>
              <a:t>show how councils in the area have sought to work together </a:t>
            </a:r>
            <a:r>
              <a:rPr lang="en-US" sz="2200">
                <a:latin typeface="Calibri" panose="020F0502020204030204" pitchFamily="34" charset="0"/>
                <a:ea typeface="Calibri" panose="020F0502020204030204" pitchFamily="34" charset="0"/>
                <a:cs typeface="Calibri" panose="020F0502020204030204" pitchFamily="34" charset="0"/>
              </a:rPr>
              <a:t>in coming to a view and considered issues of local identity and cultural and historic importance.</a:t>
            </a:r>
          </a:p>
          <a:p>
            <a:pPr marL="457200" indent="-457200">
              <a:spcBef>
                <a:spcPts val="600"/>
              </a:spcBef>
              <a:buFont typeface="+mj-lt"/>
              <a:buAutoNum type="alphaLcPeriod"/>
            </a:pPr>
            <a:r>
              <a:rPr lang="en-US" sz="2200">
                <a:latin typeface="Calibri" panose="020F0502020204030204" pitchFamily="34" charset="0"/>
                <a:ea typeface="Calibri" panose="020F0502020204030204" pitchFamily="34" charset="0"/>
                <a:cs typeface="Calibri" panose="020F0502020204030204" pitchFamily="34" charset="0"/>
              </a:rPr>
              <a:t>New unitary structures </a:t>
            </a:r>
            <a:r>
              <a:rPr lang="en-US" sz="2200" b="1">
                <a:latin typeface="Calibri" panose="020F0502020204030204" pitchFamily="34" charset="0"/>
                <a:ea typeface="Calibri" panose="020F0502020204030204" pitchFamily="34" charset="0"/>
                <a:cs typeface="Calibri" panose="020F0502020204030204" pitchFamily="34" charset="0"/>
              </a:rPr>
              <a:t>should enable stronger community engagement </a:t>
            </a:r>
            <a:r>
              <a:rPr lang="en-US" sz="2200">
                <a:latin typeface="Calibri" panose="020F0502020204030204" pitchFamily="34" charset="0"/>
                <a:ea typeface="Calibri" panose="020F0502020204030204" pitchFamily="34" charset="0"/>
                <a:cs typeface="Calibri" panose="020F0502020204030204" pitchFamily="34" charset="0"/>
              </a:rPr>
              <a:t>and deliver genuine opportunity for </a:t>
            </a:r>
            <a:r>
              <a:rPr lang="en-US" sz="2200" err="1">
                <a:latin typeface="Calibri" panose="020F0502020204030204" pitchFamily="34" charset="0"/>
                <a:ea typeface="Calibri" panose="020F0502020204030204" pitchFamily="34" charset="0"/>
                <a:cs typeface="Calibri" panose="020F0502020204030204" pitchFamily="34" charset="0"/>
              </a:rPr>
              <a:t>neighbourhood</a:t>
            </a:r>
            <a:r>
              <a:rPr lang="en-US" sz="2200">
                <a:latin typeface="Calibri" panose="020F0502020204030204" pitchFamily="34" charset="0"/>
                <a:ea typeface="Calibri" panose="020F0502020204030204" pitchFamily="34" charset="0"/>
                <a:cs typeface="Calibri" panose="020F0502020204030204" pitchFamily="34" charset="0"/>
              </a:rPr>
              <a:t> empowerment.</a:t>
            </a:r>
            <a:endParaRPr lang="en-GB" sz="2200">
              <a:latin typeface="Calibri" panose="020F0502020204030204" pitchFamily="34" charset="0"/>
              <a:ea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DB795F13-AB18-12BB-BB3E-74A2797A7671}"/>
              </a:ext>
            </a:extLst>
          </p:cNvPr>
          <p:cNvSpPr>
            <a:spLocks noGrp="1"/>
          </p:cNvSpPr>
          <p:nvPr>
            <p:ph type="title"/>
          </p:nvPr>
        </p:nvSpPr>
        <p:spPr>
          <a:xfrm>
            <a:off x="609600" y="274638"/>
            <a:ext cx="10972800" cy="1143000"/>
          </a:xfrm>
        </p:spPr>
        <p:txBody>
          <a:bodyPr>
            <a:normAutofit fontScale="90000"/>
          </a:bodyPr>
          <a:lstStyle/>
          <a:p>
            <a:r>
              <a:rPr lang="en-GB" b="1">
                <a:solidFill>
                  <a:srgbClr val="34AC8B"/>
                </a:solidFill>
                <a:latin typeface="Calibri"/>
              </a:rPr>
              <a:t>What is the Government’s Criteria for unitary council proposals?</a:t>
            </a:r>
            <a:endParaRPr b="1">
              <a:solidFill>
                <a:srgbClr val="34AC8B"/>
              </a:solidFill>
              <a:latin typeface="Calibri"/>
            </a:endParaRPr>
          </a:p>
        </p:txBody>
      </p:sp>
    </p:spTree>
    <p:extLst>
      <p:ext uri="{BB962C8B-B14F-4D97-AF65-F5344CB8AC3E}">
        <p14:creationId xmlns:p14="http://schemas.microsoft.com/office/powerpoint/2010/main" val="3152057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096" y="197838"/>
            <a:ext cx="10972800" cy="1143000"/>
          </a:xfrm>
        </p:spPr>
        <p:txBody>
          <a:bodyPr/>
          <a:lstStyle/>
          <a:p>
            <a:r>
              <a:rPr lang="en-GB" b="1">
                <a:solidFill>
                  <a:srgbClr val="34AC8B"/>
                </a:solidFill>
                <a:latin typeface="Calibri"/>
              </a:rPr>
              <a:t>When will LGR happen in Hertfordshire?</a:t>
            </a:r>
            <a:endParaRPr b="1">
              <a:solidFill>
                <a:srgbClr val="34AC8B"/>
              </a:solidFill>
              <a:latin typeface="Calibri"/>
            </a:endParaRPr>
          </a:p>
        </p:txBody>
      </p:sp>
      <p:grpSp>
        <p:nvGrpSpPr>
          <p:cNvPr id="6" name="Group 5">
            <a:extLst>
              <a:ext uri="{FF2B5EF4-FFF2-40B4-BE49-F238E27FC236}">
                <a16:creationId xmlns:a16="http://schemas.microsoft.com/office/drawing/2014/main" id="{D6D1F730-C9DD-8F6E-1670-D2639B486562}"/>
              </a:ext>
            </a:extLst>
          </p:cNvPr>
          <p:cNvGrpSpPr/>
          <p:nvPr/>
        </p:nvGrpSpPr>
        <p:grpSpPr>
          <a:xfrm>
            <a:off x="434489" y="1277069"/>
            <a:ext cx="8081594" cy="1564459"/>
            <a:chOff x="1140264" y="1764600"/>
            <a:chExt cx="8267710" cy="1415639"/>
          </a:xfrm>
        </p:grpSpPr>
        <p:sp>
          <p:nvSpPr>
            <p:cNvPr id="7" name="Freeform: Shape 6">
              <a:extLst>
                <a:ext uri="{FF2B5EF4-FFF2-40B4-BE49-F238E27FC236}">
                  <a16:creationId xmlns:a16="http://schemas.microsoft.com/office/drawing/2014/main" id="{9FF1499B-BCA7-46DF-4714-B248AE70980D}"/>
                </a:ext>
              </a:extLst>
            </p:cNvPr>
            <p:cNvSpPr/>
            <p:nvPr/>
          </p:nvSpPr>
          <p:spPr>
            <a:xfrm>
              <a:off x="1140264" y="1764600"/>
              <a:ext cx="1905018" cy="1336103"/>
            </a:xfrm>
            <a:custGeom>
              <a:avLst/>
              <a:gdLst>
                <a:gd name="connsiteX0" fmla="*/ 0 w 984694"/>
                <a:gd name="connsiteY0" fmla="*/ 98469 h 2956970"/>
                <a:gd name="connsiteX1" fmla="*/ 98469 w 984694"/>
                <a:gd name="connsiteY1" fmla="*/ 0 h 2956970"/>
                <a:gd name="connsiteX2" fmla="*/ 886225 w 984694"/>
                <a:gd name="connsiteY2" fmla="*/ 0 h 2956970"/>
                <a:gd name="connsiteX3" fmla="*/ 984694 w 984694"/>
                <a:gd name="connsiteY3" fmla="*/ 98469 h 2956970"/>
                <a:gd name="connsiteX4" fmla="*/ 984694 w 984694"/>
                <a:gd name="connsiteY4" fmla="*/ 2858501 h 2956970"/>
                <a:gd name="connsiteX5" fmla="*/ 886225 w 984694"/>
                <a:gd name="connsiteY5" fmla="*/ 2956970 h 2956970"/>
                <a:gd name="connsiteX6" fmla="*/ 98469 w 984694"/>
                <a:gd name="connsiteY6" fmla="*/ 2956970 h 2956970"/>
                <a:gd name="connsiteX7" fmla="*/ 0 w 984694"/>
                <a:gd name="connsiteY7" fmla="*/ 2858501 h 2956970"/>
                <a:gd name="connsiteX8" fmla="*/ 0 w 984694"/>
                <a:gd name="connsiteY8" fmla="*/ 98469 h 29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694" h="2956970">
                  <a:moveTo>
                    <a:pt x="0" y="98469"/>
                  </a:moveTo>
                  <a:cubicBezTo>
                    <a:pt x="0" y="44086"/>
                    <a:pt x="44086" y="0"/>
                    <a:pt x="98469" y="0"/>
                  </a:cubicBezTo>
                  <a:lnTo>
                    <a:pt x="886225" y="0"/>
                  </a:lnTo>
                  <a:cubicBezTo>
                    <a:pt x="940608" y="0"/>
                    <a:pt x="984694" y="44086"/>
                    <a:pt x="984694" y="98469"/>
                  </a:cubicBezTo>
                  <a:lnTo>
                    <a:pt x="984694" y="2858501"/>
                  </a:lnTo>
                  <a:cubicBezTo>
                    <a:pt x="984694" y="2912884"/>
                    <a:pt x="940608" y="2956970"/>
                    <a:pt x="886225" y="2956970"/>
                  </a:cubicBezTo>
                  <a:lnTo>
                    <a:pt x="98469" y="2956970"/>
                  </a:lnTo>
                  <a:cubicBezTo>
                    <a:pt x="44086" y="2956970"/>
                    <a:pt x="0" y="2912884"/>
                    <a:pt x="0" y="2858501"/>
                  </a:cubicBezTo>
                  <a:lnTo>
                    <a:pt x="0" y="98469"/>
                  </a:lnTo>
                  <a:close/>
                </a:path>
              </a:pathLst>
            </a:custGeom>
            <a:noFill/>
            <a:ln>
              <a:solidFill>
                <a:srgbClr val="34AC8B"/>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281" tIns="120281" rIns="120281" bIns="120281" numCol="1" spcCol="1270" anchor="ctr" anchorCtr="0">
              <a:noAutofit/>
            </a:bodyPr>
            <a:lstStyle/>
            <a:p>
              <a:pPr lvl="0" algn="ctr" defTabSz="1066800">
                <a:lnSpc>
                  <a:spcPct val="90000"/>
                </a:lnSpc>
                <a:spcBef>
                  <a:spcPct val="0"/>
                </a:spcBef>
                <a:spcAft>
                  <a:spcPct val="35000"/>
                </a:spcAft>
              </a:pPr>
              <a:r>
                <a:rPr lang="en-GB" sz="2000">
                  <a:solidFill>
                    <a:schemeClr val="tx1"/>
                  </a:solidFill>
                </a:rPr>
                <a:t>Strategic stakeholder engagement</a:t>
              </a:r>
            </a:p>
          </p:txBody>
        </p:sp>
        <p:sp>
          <p:nvSpPr>
            <p:cNvPr id="8" name="Freeform: Shape 7">
              <a:extLst>
                <a:ext uri="{FF2B5EF4-FFF2-40B4-BE49-F238E27FC236}">
                  <a16:creationId xmlns:a16="http://schemas.microsoft.com/office/drawing/2014/main" id="{B770367B-C262-5B79-1659-6634A8A1F1AA}"/>
                </a:ext>
              </a:extLst>
            </p:cNvPr>
            <p:cNvSpPr/>
            <p:nvPr/>
          </p:nvSpPr>
          <p:spPr>
            <a:xfrm>
              <a:off x="3116898" y="2172592"/>
              <a:ext cx="626848" cy="262196"/>
            </a:xfrm>
            <a:custGeom>
              <a:avLst/>
              <a:gdLst>
                <a:gd name="connsiteX0" fmla="*/ 0 w 973834"/>
                <a:gd name="connsiteY0" fmla="*/ 48841 h 244204"/>
                <a:gd name="connsiteX1" fmla="*/ 851732 w 973834"/>
                <a:gd name="connsiteY1" fmla="*/ 48841 h 244204"/>
                <a:gd name="connsiteX2" fmla="*/ 851732 w 973834"/>
                <a:gd name="connsiteY2" fmla="*/ 0 h 244204"/>
                <a:gd name="connsiteX3" fmla="*/ 973834 w 973834"/>
                <a:gd name="connsiteY3" fmla="*/ 122102 h 244204"/>
                <a:gd name="connsiteX4" fmla="*/ 851732 w 973834"/>
                <a:gd name="connsiteY4" fmla="*/ 244204 h 244204"/>
                <a:gd name="connsiteX5" fmla="*/ 851732 w 973834"/>
                <a:gd name="connsiteY5" fmla="*/ 195363 h 244204"/>
                <a:gd name="connsiteX6" fmla="*/ 0 w 973834"/>
                <a:gd name="connsiteY6" fmla="*/ 195363 h 244204"/>
                <a:gd name="connsiteX7" fmla="*/ 0 w 973834"/>
                <a:gd name="connsiteY7" fmla="*/ 48841 h 24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3834" h="244204">
                  <a:moveTo>
                    <a:pt x="0" y="48841"/>
                  </a:moveTo>
                  <a:lnTo>
                    <a:pt x="851732" y="48841"/>
                  </a:lnTo>
                  <a:lnTo>
                    <a:pt x="851732" y="0"/>
                  </a:lnTo>
                  <a:lnTo>
                    <a:pt x="973834" y="122102"/>
                  </a:lnTo>
                  <a:lnTo>
                    <a:pt x="851732" y="244204"/>
                  </a:lnTo>
                  <a:lnTo>
                    <a:pt x="851732" y="195363"/>
                  </a:lnTo>
                  <a:lnTo>
                    <a:pt x="0" y="195363"/>
                  </a:lnTo>
                  <a:lnTo>
                    <a:pt x="0" y="48841"/>
                  </a:lnTo>
                  <a:close/>
                </a:path>
              </a:pathLst>
            </a:custGeom>
            <a:noFill/>
            <a:ln w="38100">
              <a:solidFill>
                <a:srgbClr val="34AC8B"/>
              </a:solidFill>
            </a:ln>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dk1">
                <a:hueOff val="0"/>
                <a:satOff val="0"/>
                <a:lumOff val="0"/>
                <a:alphaOff val="0"/>
              </a:schemeClr>
            </a:fontRef>
          </p:style>
          <p:txBody>
            <a:bodyPr spcFirstLastPara="0" vert="horz" wrap="square" lIns="0" tIns="48841" rIns="73261" bIns="48841" numCol="1" spcCol="1270" anchor="ctr" anchorCtr="0">
              <a:noAutofit/>
            </a:bodyPr>
            <a:lstStyle/>
            <a:p>
              <a:pPr marL="0" lvl="0" indent="0" algn="ctr" defTabSz="444500">
                <a:lnSpc>
                  <a:spcPct val="90000"/>
                </a:lnSpc>
                <a:spcBef>
                  <a:spcPct val="0"/>
                </a:spcBef>
                <a:spcAft>
                  <a:spcPct val="35000"/>
                </a:spcAft>
                <a:buNone/>
              </a:pPr>
              <a:endParaRPr lang="en-GB" sz="2000" kern="1200"/>
            </a:p>
          </p:txBody>
        </p:sp>
        <p:sp>
          <p:nvSpPr>
            <p:cNvPr id="9" name="Freeform: Shape 8">
              <a:extLst>
                <a:ext uri="{FF2B5EF4-FFF2-40B4-BE49-F238E27FC236}">
                  <a16:creationId xmlns:a16="http://schemas.microsoft.com/office/drawing/2014/main" id="{54F7E94E-D07B-4BC5-98D5-3E332CBCB6E2}"/>
                </a:ext>
              </a:extLst>
            </p:cNvPr>
            <p:cNvSpPr/>
            <p:nvPr/>
          </p:nvSpPr>
          <p:spPr>
            <a:xfrm>
              <a:off x="3867645" y="1764600"/>
              <a:ext cx="2210601" cy="1336103"/>
            </a:xfrm>
            <a:custGeom>
              <a:avLst/>
              <a:gdLst>
                <a:gd name="connsiteX0" fmla="*/ 0 w 984694"/>
                <a:gd name="connsiteY0" fmla="*/ 98469 h 2956970"/>
                <a:gd name="connsiteX1" fmla="*/ 98469 w 984694"/>
                <a:gd name="connsiteY1" fmla="*/ 0 h 2956970"/>
                <a:gd name="connsiteX2" fmla="*/ 886225 w 984694"/>
                <a:gd name="connsiteY2" fmla="*/ 0 h 2956970"/>
                <a:gd name="connsiteX3" fmla="*/ 984694 w 984694"/>
                <a:gd name="connsiteY3" fmla="*/ 98469 h 2956970"/>
                <a:gd name="connsiteX4" fmla="*/ 984694 w 984694"/>
                <a:gd name="connsiteY4" fmla="*/ 2858501 h 2956970"/>
                <a:gd name="connsiteX5" fmla="*/ 886225 w 984694"/>
                <a:gd name="connsiteY5" fmla="*/ 2956970 h 2956970"/>
                <a:gd name="connsiteX6" fmla="*/ 98469 w 984694"/>
                <a:gd name="connsiteY6" fmla="*/ 2956970 h 2956970"/>
                <a:gd name="connsiteX7" fmla="*/ 0 w 984694"/>
                <a:gd name="connsiteY7" fmla="*/ 2858501 h 2956970"/>
                <a:gd name="connsiteX8" fmla="*/ 0 w 984694"/>
                <a:gd name="connsiteY8" fmla="*/ 98469 h 29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694" h="2956970">
                  <a:moveTo>
                    <a:pt x="0" y="98469"/>
                  </a:moveTo>
                  <a:cubicBezTo>
                    <a:pt x="0" y="44086"/>
                    <a:pt x="44086" y="0"/>
                    <a:pt x="98469" y="0"/>
                  </a:cubicBezTo>
                  <a:lnTo>
                    <a:pt x="886225" y="0"/>
                  </a:lnTo>
                  <a:cubicBezTo>
                    <a:pt x="940608" y="0"/>
                    <a:pt x="984694" y="44086"/>
                    <a:pt x="984694" y="98469"/>
                  </a:cubicBezTo>
                  <a:lnTo>
                    <a:pt x="984694" y="2858501"/>
                  </a:lnTo>
                  <a:cubicBezTo>
                    <a:pt x="984694" y="2912884"/>
                    <a:pt x="940608" y="2956970"/>
                    <a:pt x="886225" y="2956970"/>
                  </a:cubicBezTo>
                  <a:lnTo>
                    <a:pt x="98469" y="2956970"/>
                  </a:lnTo>
                  <a:cubicBezTo>
                    <a:pt x="44086" y="2956970"/>
                    <a:pt x="0" y="2912884"/>
                    <a:pt x="0" y="2858501"/>
                  </a:cubicBezTo>
                  <a:lnTo>
                    <a:pt x="0" y="98469"/>
                  </a:lnTo>
                  <a:close/>
                </a:path>
              </a:pathLst>
            </a:custGeom>
            <a:ln>
              <a:solidFill>
                <a:srgbClr val="34AC8B"/>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4561" tIns="74561" rIns="74561" bIns="74561" numCol="1" spcCol="1270" anchor="ctr" anchorCtr="0">
              <a:noAutofit/>
            </a:bodyPr>
            <a:lstStyle/>
            <a:p>
              <a:pPr marL="0" lvl="0" indent="0" algn="ctr" defTabSz="533400">
                <a:lnSpc>
                  <a:spcPct val="90000"/>
                </a:lnSpc>
                <a:spcBef>
                  <a:spcPct val="0"/>
                </a:spcBef>
                <a:spcAft>
                  <a:spcPct val="35000"/>
                </a:spcAft>
                <a:buNone/>
              </a:pPr>
              <a:r>
                <a:rPr lang="en-GB" sz="2000" kern="1200"/>
                <a:t>Public engagement</a:t>
              </a:r>
            </a:p>
          </p:txBody>
        </p:sp>
        <p:sp>
          <p:nvSpPr>
            <p:cNvPr id="11" name="Freeform: Shape 10">
              <a:extLst>
                <a:ext uri="{FF2B5EF4-FFF2-40B4-BE49-F238E27FC236}">
                  <a16:creationId xmlns:a16="http://schemas.microsoft.com/office/drawing/2014/main" id="{0819E0A6-490C-2083-AADC-F849DE6DD972}"/>
                </a:ext>
              </a:extLst>
            </p:cNvPr>
            <p:cNvSpPr/>
            <p:nvPr/>
          </p:nvSpPr>
          <p:spPr>
            <a:xfrm>
              <a:off x="7059019" y="1844136"/>
              <a:ext cx="2348955" cy="1336103"/>
            </a:xfrm>
            <a:custGeom>
              <a:avLst/>
              <a:gdLst>
                <a:gd name="connsiteX0" fmla="*/ 0 w 984694"/>
                <a:gd name="connsiteY0" fmla="*/ 98469 h 2956970"/>
                <a:gd name="connsiteX1" fmla="*/ 98469 w 984694"/>
                <a:gd name="connsiteY1" fmla="*/ 0 h 2956970"/>
                <a:gd name="connsiteX2" fmla="*/ 886225 w 984694"/>
                <a:gd name="connsiteY2" fmla="*/ 0 h 2956970"/>
                <a:gd name="connsiteX3" fmla="*/ 984694 w 984694"/>
                <a:gd name="connsiteY3" fmla="*/ 98469 h 2956970"/>
                <a:gd name="connsiteX4" fmla="*/ 984694 w 984694"/>
                <a:gd name="connsiteY4" fmla="*/ 2858501 h 2956970"/>
                <a:gd name="connsiteX5" fmla="*/ 886225 w 984694"/>
                <a:gd name="connsiteY5" fmla="*/ 2956970 h 2956970"/>
                <a:gd name="connsiteX6" fmla="*/ 98469 w 984694"/>
                <a:gd name="connsiteY6" fmla="*/ 2956970 h 2956970"/>
                <a:gd name="connsiteX7" fmla="*/ 0 w 984694"/>
                <a:gd name="connsiteY7" fmla="*/ 2858501 h 2956970"/>
                <a:gd name="connsiteX8" fmla="*/ 0 w 984694"/>
                <a:gd name="connsiteY8" fmla="*/ 98469 h 29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694" h="2956970">
                  <a:moveTo>
                    <a:pt x="0" y="98469"/>
                  </a:moveTo>
                  <a:cubicBezTo>
                    <a:pt x="0" y="44086"/>
                    <a:pt x="44086" y="0"/>
                    <a:pt x="98469" y="0"/>
                  </a:cubicBezTo>
                  <a:lnTo>
                    <a:pt x="886225" y="0"/>
                  </a:lnTo>
                  <a:cubicBezTo>
                    <a:pt x="940608" y="0"/>
                    <a:pt x="984694" y="44086"/>
                    <a:pt x="984694" y="98469"/>
                  </a:cubicBezTo>
                  <a:lnTo>
                    <a:pt x="984694" y="2858501"/>
                  </a:lnTo>
                  <a:cubicBezTo>
                    <a:pt x="984694" y="2912884"/>
                    <a:pt x="940608" y="2956970"/>
                    <a:pt x="886225" y="2956970"/>
                  </a:cubicBezTo>
                  <a:lnTo>
                    <a:pt x="98469" y="2956970"/>
                  </a:lnTo>
                  <a:cubicBezTo>
                    <a:pt x="44086" y="2956970"/>
                    <a:pt x="0" y="2912884"/>
                    <a:pt x="0" y="2858501"/>
                  </a:cubicBezTo>
                  <a:lnTo>
                    <a:pt x="0" y="98469"/>
                  </a:lnTo>
                  <a:close/>
                </a:path>
              </a:pathLst>
            </a:custGeom>
            <a:ln>
              <a:solidFill>
                <a:srgbClr val="34AC8B"/>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4561" tIns="74561" rIns="74561" bIns="74561" numCol="1" spcCol="1270" anchor="ctr" anchorCtr="0">
              <a:noAutofit/>
            </a:bodyPr>
            <a:lstStyle/>
            <a:p>
              <a:pPr marL="0" lvl="0" indent="0" algn="ctr" defTabSz="533400">
                <a:lnSpc>
                  <a:spcPct val="90000"/>
                </a:lnSpc>
                <a:spcBef>
                  <a:spcPct val="0"/>
                </a:spcBef>
                <a:spcAft>
                  <a:spcPct val="35000"/>
                </a:spcAft>
                <a:buNone/>
              </a:pPr>
              <a:r>
                <a:rPr lang="en-GB" sz="2000" kern="1200"/>
                <a:t>Analysis and preparation</a:t>
              </a:r>
            </a:p>
          </p:txBody>
        </p:sp>
      </p:grpSp>
      <p:sp>
        <p:nvSpPr>
          <p:cNvPr id="21" name="Freeform: Shape 20">
            <a:extLst>
              <a:ext uri="{FF2B5EF4-FFF2-40B4-BE49-F238E27FC236}">
                <a16:creationId xmlns:a16="http://schemas.microsoft.com/office/drawing/2014/main" id="{6487ACE3-395D-2CE3-4283-366BFBA8CF9C}"/>
              </a:ext>
            </a:extLst>
          </p:cNvPr>
          <p:cNvSpPr/>
          <p:nvPr/>
        </p:nvSpPr>
        <p:spPr>
          <a:xfrm>
            <a:off x="9158231" y="1382411"/>
            <a:ext cx="2258266" cy="1465456"/>
          </a:xfrm>
          <a:custGeom>
            <a:avLst/>
            <a:gdLst>
              <a:gd name="connsiteX0" fmla="*/ 0 w 984694"/>
              <a:gd name="connsiteY0" fmla="*/ 98469 h 2956970"/>
              <a:gd name="connsiteX1" fmla="*/ 98469 w 984694"/>
              <a:gd name="connsiteY1" fmla="*/ 0 h 2956970"/>
              <a:gd name="connsiteX2" fmla="*/ 886225 w 984694"/>
              <a:gd name="connsiteY2" fmla="*/ 0 h 2956970"/>
              <a:gd name="connsiteX3" fmla="*/ 984694 w 984694"/>
              <a:gd name="connsiteY3" fmla="*/ 98469 h 2956970"/>
              <a:gd name="connsiteX4" fmla="*/ 984694 w 984694"/>
              <a:gd name="connsiteY4" fmla="*/ 2858501 h 2956970"/>
              <a:gd name="connsiteX5" fmla="*/ 886225 w 984694"/>
              <a:gd name="connsiteY5" fmla="*/ 2956970 h 2956970"/>
              <a:gd name="connsiteX6" fmla="*/ 98469 w 984694"/>
              <a:gd name="connsiteY6" fmla="*/ 2956970 h 2956970"/>
              <a:gd name="connsiteX7" fmla="*/ 0 w 984694"/>
              <a:gd name="connsiteY7" fmla="*/ 2858501 h 2956970"/>
              <a:gd name="connsiteX8" fmla="*/ 0 w 984694"/>
              <a:gd name="connsiteY8" fmla="*/ 98469 h 29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694" h="2956970">
                <a:moveTo>
                  <a:pt x="0" y="98469"/>
                </a:moveTo>
                <a:cubicBezTo>
                  <a:pt x="0" y="44086"/>
                  <a:pt x="44086" y="0"/>
                  <a:pt x="98469" y="0"/>
                </a:cubicBezTo>
                <a:lnTo>
                  <a:pt x="886225" y="0"/>
                </a:lnTo>
                <a:cubicBezTo>
                  <a:pt x="940608" y="0"/>
                  <a:pt x="984694" y="44086"/>
                  <a:pt x="984694" y="98469"/>
                </a:cubicBezTo>
                <a:lnTo>
                  <a:pt x="984694" y="2858501"/>
                </a:lnTo>
                <a:cubicBezTo>
                  <a:pt x="984694" y="2912884"/>
                  <a:pt x="940608" y="2956970"/>
                  <a:pt x="886225" y="2956970"/>
                </a:cubicBezTo>
                <a:lnTo>
                  <a:pt x="98469" y="2956970"/>
                </a:lnTo>
                <a:cubicBezTo>
                  <a:pt x="44086" y="2956970"/>
                  <a:pt x="0" y="2912884"/>
                  <a:pt x="0" y="2858501"/>
                </a:cubicBezTo>
                <a:lnTo>
                  <a:pt x="0" y="98469"/>
                </a:lnTo>
                <a:close/>
              </a:path>
            </a:pathLst>
          </a:custGeom>
          <a:ln>
            <a:solidFill>
              <a:srgbClr val="34AC8B"/>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281" tIns="120281" rIns="120281" bIns="120281" numCol="1" spcCol="1270" anchor="ctr" anchorCtr="0">
            <a:noAutofit/>
          </a:bodyPr>
          <a:lstStyle/>
          <a:p>
            <a:pPr marL="0" lvl="0" indent="0" algn="ctr" defTabSz="1066800">
              <a:lnSpc>
                <a:spcPct val="90000"/>
              </a:lnSpc>
              <a:spcBef>
                <a:spcPct val="0"/>
              </a:spcBef>
              <a:spcAft>
                <a:spcPct val="35000"/>
              </a:spcAft>
              <a:buNone/>
            </a:pPr>
            <a:r>
              <a:rPr lang="en-GB" sz="2000"/>
              <a:t>Submission deadline</a:t>
            </a:r>
          </a:p>
        </p:txBody>
      </p:sp>
      <p:sp>
        <p:nvSpPr>
          <p:cNvPr id="26" name="Freeform: Shape 25">
            <a:extLst>
              <a:ext uri="{FF2B5EF4-FFF2-40B4-BE49-F238E27FC236}">
                <a16:creationId xmlns:a16="http://schemas.microsoft.com/office/drawing/2014/main" id="{68A64751-ADB9-9BF5-A390-1C198DF54848}"/>
              </a:ext>
            </a:extLst>
          </p:cNvPr>
          <p:cNvSpPr/>
          <p:nvPr/>
        </p:nvSpPr>
        <p:spPr>
          <a:xfrm>
            <a:off x="6405469" y="3890604"/>
            <a:ext cx="2258266" cy="1465456"/>
          </a:xfrm>
          <a:custGeom>
            <a:avLst/>
            <a:gdLst>
              <a:gd name="connsiteX0" fmla="*/ 0 w 984694"/>
              <a:gd name="connsiteY0" fmla="*/ 98469 h 2956970"/>
              <a:gd name="connsiteX1" fmla="*/ 98469 w 984694"/>
              <a:gd name="connsiteY1" fmla="*/ 0 h 2956970"/>
              <a:gd name="connsiteX2" fmla="*/ 886225 w 984694"/>
              <a:gd name="connsiteY2" fmla="*/ 0 h 2956970"/>
              <a:gd name="connsiteX3" fmla="*/ 984694 w 984694"/>
              <a:gd name="connsiteY3" fmla="*/ 98469 h 2956970"/>
              <a:gd name="connsiteX4" fmla="*/ 984694 w 984694"/>
              <a:gd name="connsiteY4" fmla="*/ 2858501 h 2956970"/>
              <a:gd name="connsiteX5" fmla="*/ 886225 w 984694"/>
              <a:gd name="connsiteY5" fmla="*/ 2956970 h 2956970"/>
              <a:gd name="connsiteX6" fmla="*/ 98469 w 984694"/>
              <a:gd name="connsiteY6" fmla="*/ 2956970 h 2956970"/>
              <a:gd name="connsiteX7" fmla="*/ 0 w 984694"/>
              <a:gd name="connsiteY7" fmla="*/ 2858501 h 2956970"/>
              <a:gd name="connsiteX8" fmla="*/ 0 w 984694"/>
              <a:gd name="connsiteY8" fmla="*/ 98469 h 29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694" h="2956970">
                <a:moveTo>
                  <a:pt x="0" y="98469"/>
                </a:moveTo>
                <a:cubicBezTo>
                  <a:pt x="0" y="44086"/>
                  <a:pt x="44086" y="0"/>
                  <a:pt x="98469" y="0"/>
                </a:cubicBezTo>
                <a:lnTo>
                  <a:pt x="886225" y="0"/>
                </a:lnTo>
                <a:cubicBezTo>
                  <a:pt x="940608" y="0"/>
                  <a:pt x="984694" y="44086"/>
                  <a:pt x="984694" y="98469"/>
                </a:cubicBezTo>
                <a:lnTo>
                  <a:pt x="984694" y="2858501"/>
                </a:lnTo>
                <a:cubicBezTo>
                  <a:pt x="984694" y="2912884"/>
                  <a:pt x="940608" y="2956970"/>
                  <a:pt x="886225" y="2956970"/>
                </a:cubicBezTo>
                <a:lnTo>
                  <a:pt x="98469" y="2956970"/>
                </a:lnTo>
                <a:cubicBezTo>
                  <a:pt x="44086" y="2956970"/>
                  <a:pt x="0" y="2912884"/>
                  <a:pt x="0" y="2858501"/>
                </a:cubicBezTo>
                <a:lnTo>
                  <a:pt x="0" y="98469"/>
                </a:lnTo>
                <a:close/>
              </a:path>
            </a:pathLst>
          </a:custGeom>
          <a:ln>
            <a:solidFill>
              <a:srgbClr val="34AC8B"/>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281" tIns="120281" rIns="120281" bIns="120281" numCol="1" spcCol="1270" anchor="ctr" anchorCtr="0">
            <a:noAutofit/>
          </a:bodyPr>
          <a:lstStyle/>
          <a:p>
            <a:pPr marL="0" lvl="0" indent="0" algn="ctr" defTabSz="1066800">
              <a:lnSpc>
                <a:spcPct val="90000"/>
              </a:lnSpc>
              <a:spcBef>
                <a:spcPct val="0"/>
              </a:spcBef>
              <a:spcAft>
                <a:spcPct val="35000"/>
              </a:spcAft>
              <a:buNone/>
            </a:pPr>
            <a:r>
              <a:rPr lang="en-GB" sz="2000"/>
              <a:t>Government decision</a:t>
            </a:r>
          </a:p>
        </p:txBody>
      </p:sp>
      <p:sp>
        <p:nvSpPr>
          <p:cNvPr id="27" name="Freeform: Shape 26">
            <a:extLst>
              <a:ext uri="{FF2B5EF4-FFF2-40B4-BE49-F238E27FC236}">
                <a16:creationId xmlns:a16="http://schemas.microsoft.com/office/drawing/2014/main" id="{AC6B7ABD-DE94-82D7-61C4-92BF0086B45E}"/>
              </a:ext>
            </a:extLst>
          </p:cNvPr>
          <p:cNvSpPr/>
          <p:nvPr/>
        </p:nvSpPr>
        <p:spPr>
          <a:xfrm>
            <a:off x="3303711" y="3910825"/>
            <a:ext cx="2258266" cy="1476562"/>
          </a:xfrm>
          <a:custGeom>
            <a:avLst/>
            <a:gdLst>
              <a:gd name="connsiteX0" fmla="*/ 0 w 984694"/>
              <a:gd name="connsiteY0" fmla="*/ 98469 h 2956970"/>
              <a:gd name="connsiteX1" fmla="*/ 98469 w 984694"/>
              <a:gd name="connsiteY1" fmla="*/ 0 h 2956970"/>
              <a:gd name="connsiteX2" fmla="*/ 886225 w 984694"/>
              <a:gd name="connsiteY2" fmla="*/ 0 h 2956970"/>
              <a:gd name="connsiteX3" fmla="*/ 984694 w 984694"/>
              <a:gd name="connsiteY3" fmla="*/ 98469 h 2956970"/>
              <a:gd name="connsiteX4" fmla="*/ 984694 w 984694"/>
              <a:gd name="connsiteY4" fmla="*/ 2858501 h 2956970"/>
              <a:gd name="connsiteX5" fmla="*/ 886225 w 984694"/>
              <a:gd name="connsiteY5" fmla="*/ 2956970 h 2956970"/>
              <a:gd name="connsiteX6" fmla="*/ 98469 w 984694"/>
              <a:gd name="connsiteY6" fmla="*/ 2956970 h 2956970"/>
              <a:gd name="connsiteX7" fmla="*/ 0 w 984694"/>
              <a:gd name="connsiteY7" fmla="*/ 2858501 h 2956970"/>
              <a:gd name="connsiteX8" fmla="*/ 0 w 984694"/>
              <a:gd name="connsiteY8" fmla="*/ 98469 h 29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694" h="2956970">
                <a:moveTo>
                  <a:pt x="0" y="98469"/>
                </a:moveTo>
                <a:cubicBezTo>
                  <a:pt x="0" y="44086"/>
                  <a:pt x="44086" y="0"/>
                  <a:pt x="98469" y="0"/>
                </a:cubicBezTo>
                <a:lnTo>
                  <a:pt x="886225" y="0"/>
                </a:lnTo>
                <a:cubicBezTo>
                  <a:pt x="940608" y="0"/>
                  <a:pt x="984694" y="44086"/>
                  <a:pt x="984694" y="98469"/>
                </a:cubicBezTo>
                <a:lnTo>
                  <a:pt x="984694" y="2858501"/>
                </a:lnTo>
                <a:cubicBezTo>
                  <a:pt x="984694" y="2912884"/>
                  <a:pt x="940608" y="2956970"/>
                  <a:pt x="886225" y="2956970"/>
                </a:cubicBezTo>
                <a:lnTo>
                  <a:pt x="98469" y="2956970"/>
                </a:lnTo>
                <a:cubicBezTo>
                  <a:pt x="44086" y="2956970"/>
                  <a:pt x="0" y="2912884"/>
                  <a:pt x="0" y="2858501"/>
                </a:cubicBezTo>
                <a:lnTo>
                  <a:pt x="0" y="98469"/>
                </a:lnTo>
                <a:close/>
              </a:path>
            </a:pathLst>
          </a:custGeom>
          <a:ln>
            <a:solidFill>
              <a:srgbClr val="34AC8B"/>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281" tIns="120281" rIns="120281" bIns="120281" numCol="1" spcCol="1270" anchor="ctr" anchorCtr="0">
            <a:noAutofit/>
          </a:bodyPr>
          <a:lstStyle/>
          <a:p>
            <a:pPr marL="0" lvl="0" indent="0" algn="ctr" defTabSz="1066800">
              <a:lnSpc>
                <a:spcPct val="90000"/>
              </a:lnSpc>
              <a:spcBef>
                <a:spcPct val="0"/>
              </a:spcBef>
              <a:spcAft>
                <a:spcPct val="35000"/>
              </a:spcAft>
              <a:buNone/>
            </a:pPr>
            <a:r>
              <a:rPr lang="en-GB" sz="2000"/>
              <a:t>Elections to new shadow unitary authorities</a:t>
            </a:r>
          </a:p>
        </p:txBody>
      </p:sp>
      <p:sp>
        <p:nvSpPr>
          <p:cNvPr id="28" name="Freeform: Shape 27">
            <a:extLst>
              <a:ext uri="{FF2B5EF4-FFF2-40B4-BE49-F238E27FC236}">
                <a16:creationId xmlns:a16="http://schemas.microsoft.com/office/drawing/2014/main" id="{93FC2CB3-7F63-B3ED-1046-BDBD4579A302}"/>
              </a:ext>
            </a:extLst>
          </p:cNvPr>
          <p:cNvSpPr/>
          <p:nvPr/>
        </p:nvSpPr>
        <p:spPr>
          <a:xfrm>
            <a:off x="289663" y="3929386"/>
            <a:ext cx="2258266" cy="1476562"/>
          </a:xfrm>
          <a:custGeom>
            <a:avLst/>
            <a:gdLst>
              <a:gd name="connsiteX0" fmla="*/ 0 w 984694"/>
              <a:gd name="connsiteY0" fmla="*/ 98469 h 2956970"/>
              <a:gd name="connsiteX1" fmla="*/ 98469 w 984694"/>
              <a:gd name="connsiteY1" fmla="*/ 0 h 2956970"/>
              <a:gd name="connsiteX2" fmla="*/ 886225 w 984694"/>
              <a:gd name="connsiteY2" fmla="*/ 0 h 2956970"/>
              <a:gd name="connsiteX3" fmla="*/ 984694 w 984694"/>
              <a:gd name="connsiteY3" fmla="*/ 98469 h 2956970"/>
              <a:gd name="connsiteX4" fmla="*/ 984694 w 984694"/>
              <a:gd name="connsiteY4" fmla="*/ 2858501 h 2956970"/>
              <a:gd name="connsiteX5" fmla="*/ 886225 w 984694"/>
              <a:gd name="connsiteY5" fmla="*/ 2956970 h 2956970"/>
              <a:gd name="connsiteX6" fmla="*/ 98469 w 984694"/>
              <a:gd name="connsiteY6" fmla="*/ 2956970 h 2956970"/>
              <a:gd name="connsiteX7" fmla="*/ 0 w 984694"/>
              <a:gd name="connsiteY7" fmla="*/ 2858501 h 2956970"/>
              <a:gd name="connsiteX8" fmla="*/ 0 w 984694"/>
              <a:gd name="connsiteY8" fmla="*/ 98469 h 29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694" h="2956970">
                <a:moveTo>
                  <a:pt x="0" y="98469"/>
                </a:moveTo>
                <a:cubicBezTo>
                  <a:pt x="0" y="44086"/>
                  <a:pt x="44086" y="0"/>
                  <a:pt x="98469" y="0"/>
                </a:cubicBezTo>
                <a:lnTo>
                  <a:pt x="886225" y="0"/>
                </a:lnTo>
                <a:cubicBezTo>
                  <a:pt x="940608" y="0"/>
                  <a:pt x="984694" y="44086"/>
                  <a:pt x="984694" y="98469"/>
                </a:cubicBezTo>
                <a:lnTo>
                  <a:pt x="984694" y="2858501"/>
                </a:lnTo>
                <a:cubicBezTo>
                  <a:pt x="984694" y="2912884"/>
                  <a:pt x="940608" y="2956970"/>
                  <a:pt x="886225" y="2956970"/>
                </a:cubicBezTo>
                <a:lnTo>
                  <a:pt x="98469" y="2956970"/>
                </a:lnTo>
                <a:cubicBezTo>
                  <a:pt x="44086" y="2956970"/>
                  <a:pt x="0" y="2912884"/>
                  <a:pt x="0" y="2858501"/>
                </a:cubicBezTo>
                <a:lnTo>
                  <a:pt x="0" y="98469"/>
                </a:lnTo>
                <a:close/>
              </a:path>
            </a:pathLst>
          </a:custGeom>
          <a:ln>
            <a:solidFill>
              <a:srgbClr val="34AC8B"/>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281" tIns="120281" rIns="120281" bIns="120281" numCol="1" spcCol="1270" anchor="ctr" anchorCtr="0">
            <a:noAutofit/>
          </a:bodyPr>
          <a:lstStyle/>
          <a:p>
            <a:pPr marL="0" lvl="0" indent="0" algn="ctr" defTabSz="1066800">
              <a:lnSpc>
                <a:spcPct val="90000"/>
              </a:lnSpc>
              <a:spcBef>
                <a:spcPct val="0"/>
              </a:spcBef>
              <a:spcAft>
                <a:spcPct val="35000"/>
              </a:spcAft>
              <a:buNone/>
            </a:pPr>
            <a:r>
              <a:rPr lang="en-GB" sz="2000"/>
              <a:t>VESTING DAY</a:t>
            </a:r>
          </a:p>
          <a:p>
            <a:pPr marL="0" lvl="0" indent="0" algn="ctr" defTabSz="1066800">
              <a:lnSpc>
                <a:spcPct val="90000"/>
              </a:lnSpc>
              <a:spcBef>
                <a:spcPct val="0"/>
              </a:spcBef>
              <a:spcAft>
                <a:spcPct val="35000"/>
              </a:spcAft>
              <a:buNone/>
            </a:pPr>
            <a:r>
              <a:rPr lang="en-GB" sz="2000"/>
              <a:t>(day one)</a:t>
            </a:r>
          </a:p>
        </p:txBody>
      </p:sp>
      <p:sp>
        <p:nvSpPr>
          <p:cNvPr id="39" name="TextBox 38">
            <a:extLst>
              <a:ext uri="{FF2B5EF4-FFF2-40B4-BE49-F238E27FC236}">
                <a16:creationId xmlns:a16="http://schemas.microsoft.com/office/drawing/2014/main" id="{E181BF5B-F5CE-367A-31F6-78A838C40012}"/>
              </a:ext>
            </a:extLst>
          </p:cNvPr>
          <p:cNvSpPr txBox="1"/>
          <p:nvPr/>
        </p:nvSpPr>
        <p:spPr>
          <a:xfrm>
            <a:off x="458544" y="2883181"/>
            <a:ext cx="1564145" cy="369332"/>
          </a:xfrm>
          <a:prstGeom prst="rect">
            <a:avLst/>
          </a:prstGeom>
          <a:solidFill>
            <a:srgbClr val="34AC8B"/>
          </a:solidFill>
        </p:spPr>
        <p:txBody>
          <a:bodyPr wrap="square" rtlCol="0">
            <a:spAutoFit/>
          </a:bodyPr>
          <a:lstStyle/>
          <a:p>
            <a:pPr algn="ctr"/>
            <a:r>
              <a:rPr lang="en-GB">
                <a:solidFill>
                  <a:schemeClr val="bg1"/>
                </a:solidFill>
              </a:rPr>
              <a:t>July 2025</a:t>
            </a:r>
          </a:p>
        </p:txBody>
      </p:sp>
      <p:sp>
        <p:nvSpPr>
          <p:cNvPr id="40" name="TextBox 39">
            <a:extLst>
              <a:ext uri="{FF2B5EF4-FFF2-40B4-BE49-F238E27FC236}">
                <a16:creationId xmlns:a16="http://schemas.microsoft.com/office/drawing/2014/main" id="{A3F72588-C05F-6255-130E-DBBB20860ED2}"/>
              </a:ext>
            </a:extLst>
          </p:cNvPr>
          <p:cNvSpPr txBox="1"/>
          <p:nvPr/>
        </p:nvSpPr>
        <p:spPr>
          <a:xfrm>
            <a:off x="2979364" y="2879323"/>
            <a:ext cx="2503438" cy="369332"/>
          </a:xfrm>
          <a:prstGeom prst="rect">
            <a:avLst/>
          </a:prstGeom>
          <a:solidFill>
            <a:srgbClr val="34AC8B"/>
          </a:solidFill>
        </p:spPr>
        <p:txBody>
          <a:bodyPr wrap="square" rtlCol="0">
            <a:spAutoFit/>
          </a:bodyPr>
          <a:lstStyle/>
          <a:p>
            <a:pPr algn="ctr"/>
            <a:r>
              <a:rPr lang="en-GB">
                <a:solidFill>
                  <a:schemeClr val="bg1"/>
                </a:solidFill>
              </a:rPr>
              <a:t>September 2025</a:t>
            </a:r>
          </a:p>
        </p:txBody>
      </p:sp>
      <p:sp>
        <p:nvSpPr>
          <p:cNvPr id="41" name="TextBox 40">
            <a:extLst>
              <a:ext uri="{FF2B5EF4-FFF2-40B4-BE49-F238E27FC236}">
                <a16:creationId xmlns:a16="http://schemas.microsoft.com/office/drawing/2014/main" id="{033E4B86-5643-08BF-D497-A66D3FA7BD1F}"/>
              </a:ext>
            </a:extLst>
          </p:cNvPr>
          <p:cNvSpPr txBox="1"/>
          <p:nvPr/>
        </p:nvSpPr>
        <p:spPr>
          <a:xfrm>
            <a:off x="5957703" y="2920203"/>
            <a:ext cx="2625630" cy="369332"/>
          </a:xfrm>
          <a:prstGeom prst="rect">
            <a:avLst/>
          </a:prstGeom>
          <a:solidFill>
            <a:srgbClr val="34AC8B"/>
          </a:solidFill>
        </p:spPr>
        <p:txBody>
          <a:bodyPr wrap="square" rtlCol="0">
            <a:spAutoFit/>
          </a:bodyPr>
          <a:lstStyle/>
          <a:p>
            <a:pPr algn="ctr"/>
            <a:r>
              <a:rPr lang="en-GB">
                <a:solidFill>
                  <a:schemeClr val="bg1"/>
                </a:solidFill>
              </a:rPr>
              <a:t>September/October 2025</a:t>
            </a:r>
          </a:p>
        </p:txBody>
      </p:sp>
      <p:sp>
        <p:nvSpPr>
          <p:cNvPr id="42" name="TextBox 41">
            <a:extLst>
              <a:ext uri="{FF2B5EF4-FFF2-40B4-BE49-F238E27FC236}">
                <a16:creationId xmlns:a16="http://schemas.microsoft.com/office/drawing/2014/main" id="{D5997EC7-5800-B8BC-90BF-84AB348D5CBC}"/>
              </a:ext>
            </a:extLst>
          </p:cNvPr>
          <p:cNvSpPr txBox="1"/>
          <p:nvPr/>
        </p:nvSpPr>
        <p:spPr>
          <a:xfrm>
            <a:off x="8974549" y="2912927"/>
            <a:ext cx="2625630" cy="369332"/>
          </a:xfrm>
          <a:prstGeom prst="rect">
            <a:avLst/>
          </a:prstGeom>
          <a:solidFill>
            <a:srgbClr val="34AC8B"/>
          </a:solidFill>
        </p:spPr>
        <p:txBody>
          <a:bodyPr wrap="square" rtlCol="0">
            <a:spAutoFit/>
          </a:bodyPr>
          <a:lstStyle/>
          <a:p>
            <a:pPr algn="ctr"/>
            <a:r>
              <a:rPr lang="en-GB">
                <a:solidFill>
                  <a:schemeClr val="bg1"/>
                </a:solidFill>
              </a:rPr>
              <a:t>28 NOVEMBER 2025</a:t>
            </a:r>
          </a:p>
        </p:txBody>
      </p:sp>
      <p:sp>
        <p:nvSpPr>
          <p:cNvPr id="43" name="TextBox 42">
            <a:extLst>
              <a:ext uri="{FF2B5EF4-FFF2-40B4-BE49-F238E27FC236}">
                <a16:creationId xmlns:a16="http://schemas.microsoft.com/office/drawing/2014/main" id="{8D58AF08-37AA-7D9B-53E4-6FDFDD1D2125}"/>
              </a:ext>
            </a:extLst>
          </p:cNvPr>
          <p:cNvSpPr txBox="1"/>
          <p:nvPr/>
        </p:nvSpPr>
        <p:spPr>
          <a:xfrm>
            <a:off x="6055229" y="5483616"/>
            <a:ext cx="2625630" cy="369332"/>
          </a:xfrm>
          <a:prstGeom prst="rect">
            <a:avLst/>
          </a:prstGeom>
          <a:solidFill>
            <a:srgbClr val="34AC8B"/>
          </a:solidFill>
        </p:spPr>
        <p:txBody>
          <a:bodyPr wrap="square" rtlCol="0">
            <a:spAutoFit/>
          </a:bodyPr>
          <a:lstStyle/>
          <a:p>
            <a:pPr algn="ctr"/>
            <a:r>
              <a:rPr lang="en-GB">
                <a:solidFill>
                  <a:schemeClr val="bg1"/>
                </a:solidFill>
              </a:rPr>
              <a:t>Early summer 2026</a:t>
            </a:r>
          </a:p>
        </p:txBody>
      </p:sp>
      <p:sp>
        <p:nvSpPr>
          <p:cNvPr id="44" name="TextBox 43">
            <a:extLst>
              <a:ext uri="{FF2B5EF4-FFF2-40B4-BE49-F238E27FC236}">
                <a16:creationId xmlns:a16="http://schemas.microsoft.com/office/drawing/2014/main" id="{C20DD233-69C8-8A4F-3039-50AC5377041D}"/>
              </a:ext>
            </a:extLst>
          </p:cNvPr>
          <p:cNvSpPr txBox="1"/>
          <p:nvPr/>
        </p:nvSpPr>
        <p:spPr>
          <a:xfrm>
            <a:off x="96406" y="5552009"/>
            <a:ext cx="2625630" cy="369332"/>
          </a:xfrm>
          <a:prstGeom prst="rect">
            <a:avLst/>
          </a:prstGeom>
          <a:solidFill>
            <a:srgbClr val="34AC8B"/>
          </a:solidFill>
        </p:spPr>
        <p:txBody>
          <a:bodyPr wrap="square" rtlCol="0">
            <a:spAutoFit/>
          </a:bodyPr>
          <a:lstStyle/>
          <a:p>
            <a:pPr algn="ctr"/>
            <a:r>
              <a:rPr lang="en-GB">
                <a:solidFill>
                  <a:schemeClr val="bg1"/>
                </a:solidFill>
              </a:rPr>
              <a:t>1 April 2028</a:t>
            </a:r>
          </a:p>
        </p:txBody>
      </p:sp>
      <p:sp>
        <p:nvSpPr>
          <p:cNvPr id="45" name="TextBox 44">
            <a:extLst>
              <a:ext uri="{FF2B5EF4-FFF2-40B4-BE49-F238E27FC236}">
                <a16:creationId xmlns:a16="http://schemas.microsoft.com/office/drawing/2014/main" id="{BF491FB5-FD01-7875-14EA-E8870CD581A1}"/>
              </a:ext>
            </a:extLst>
          </p:cNvPr>
          <p:cNvSpPr txBox="1"/>
          <p:nvPr/>
        </p:nvSpPr>
        <p:spPr>
          <a:xfrm>
            <a:off x="3196823" y="5544736"/>
            <a:ext cx="2625630" cy="369332"/>
          </a:xfrm>
          <a:prstGeom prst="rect">
            <a:avLst/>
          </a:prstGeom>
          <a:solidFill>
            <a:srgbClr val="34AC8B"/>
          </a:solidFill>
        </p:spPr>
        <p:txBody>
          <a:bodyPr wrap="square" rtlCol="0">
            <a:spAutoFit/>
          </a:bodyPr>
          <a:lstStyle/>
          <a:p>
            <a:pPr algn="ctr"/>
            <a:r>
              <a:rPr lang="en-GB">
                <a:solidFill>
                  <a:schemeClr val="bg1"/>
                </a:solidFill>
              </a:rPr>
              <a:t>May 2027</a:t>
            </a:r>
          </a:p>
        </p:txBody>
      </p:sp>
      <p:sp>
        <p:nvSpPr>
          <p:cNvPr id="49" name="Freeform: Shape 48">
            <a:extLst>
              <a:ext uri="{FF2B5EF4-FFF2-40B4-BE49-F238E27FC236}">
                <a16:creationId xmlns:a16="http://schemas.microsoft.com/office/drawing/2014/main" id="{546A11DF-20E1-2ECE-D171-B86007AAA179}"/>
              </a:ext>
            </a:extLst>
          </p:cNvPr>
          <p:cNvSpPr/>
          <p:nvPr/>
        </p:nvSpPr>
        <p:spPr>
          <a:xfrm rot="10800000">
            <a:off x="8725798" y="4548508"/>
            <a:ext cx="792750" cy="305839"/>
          </a:xfrm>
          <a:custGeom>
            <a:avLst/>
            <a:gdLst>
              <a:gd name="connsiteX0" fmla="*/ 0 w 973834"/>
              <a:gd name="connsiteY0" fmla="*/ 48841 h 244204"/>
              <a:gd name="connsiteX1" fmla="*/ 851732 w 973834"/>
              <a:gd name="connsiteY1" fmla="*/ 48841 h 244204"/>
              <a:gd name="connsiteX2" fmla="*/ 851732 w 973834"/>
              <a:gd name="connsiteY2" fmla="*/ 0 h 244204"/>
              <a:gd name="connsiteX3" fmla="*/ 973834 w 973834"/>
              <a:gd name="connsiteY3" fmla="*/ 122102 h 244204"/>
              <a:gd name="connsiteX4" fmla="*/ 851732 w 973834"/>
              <a:gd name="connsiteY4" fmla="*/ 244204 h 244204"/>
              <a:gd name="connsiteX5" fmla="*/ 851732 w 973834"/>
              <a:gd name="connsiteY5" fmla="*/ 195363 h 244204"/>
              <a:gd name="connsiteX6" fmla="*/ 0 w 973834"/>
              <a:gd name="connsiteY6" fmla="*/ 195363 h 244204"/>
              <a:gd name="connsiteX7" fmla="*/ 0 w 973834"/>
              <a:gd name="connsiteY7" fmla="*/ 48841 h 24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3834" h="244204">
                <a:moveTo>
                  <a:pt x="0" y="48841"/>
                </a:moveTo>
                <a:lnTo>
                  <a:pt x="851732" y="48841"/>
                </a:lnTo>
                <a:lnTo>
                  <a:pt x="851732" y="0"/>
                </a:lnTo>
                <a:lnTo>
                  <a:pt x="973834" y="122102"/>
                </a:lnTo>
                <a:lnTo>
                  <a:pt x="851732" y="244204"/>
                </a:lnTo>
                <a:lnTo>
                  <a:pt x="851732" y="195363"/>
                </a:lnTo>
                <a:lnTo>
                  <a:pt x="0" y="195363"/>
                </a:lnTo>
                <a:lnTo>
                  <a:pt x="0" y="48841"/>
                </a:lnTo>
                <a:close/>
              </a:path>
            </a:pathLst>
          </a:custGeom>
          <a:noFill/>
          <a:ln w="38100">
            <a:solidFill>
              <a:srgbClr val="34AC8B"/>
            </a:solidFill>
          </a:ln>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dk1">
              <a:hueOff val="0"/>
              <a:satOff val="0"/>
              <a:lumOff val="0"/>
              <a:alphaOff val="0"/>
            </a:schemeClr>
          </a:fontRef>
        </p:style>
        <p:txBody>
          <a:bodyPr spcFirstLastPara="0" vert="horz" wrap="square" lIns="0" tIns="48841" rIns="73261" bIns="48841" numCol="1" spcCol="1270" anchor="ctr" anchorCtr="0">
            <a:noAutofit/>
          </a:bodyPr>
          <a:lstStyle/>
          <a:p>
            <a:pPr marL="0" lvl="0" indent="0" algn="ctr" defTabSz="444500">
              <a:lnSpc>
                <a:spcPct val="90000"/>
              </a:lnSpc>
              <a:spcBef>
                <a:spcPct val="0"/>
              </a:spcBef>
              <a:spcAft>
                <a:spcPct val="35000"/>
              </a:spcAft>
              <a:buNone/>
            </a:pPr>
            <a:endParaRPr lang="en-GB" sz="2000" kern="1200"/>
          </a:p>
        </p:txBody>
      </p:sp>
      <p:sp>
        <p:nvSpPr>
          <p:cNvPr id="50" name="Freeform: Shape 49">
            <a:extLst>
              <a:ext uri="{FF2B5EF4-FFF2-40B4-BE49-F238E27FC236}">
                <a16:creationId xmlns:a16="http://schemas.microsoft.com/office/drawing/2014/main" id="{2743A97D-2384-6E89-F705-C9CB1A4D08EB}"/>
              </a:ext>
            </a:extLst>
          </p:cNvPr>
          <p:cNvSpPr/>
          <p:nvPr/>
        </p:nvSpPr>
        <p:spPr>
          <a:xfrm rot="5400000">
            <a:off x="10204812" y="3418479"/>
            <a:ext cx="513370" cy="348266"/>
          </a:xfrm>
          <a:custGeom>
            <a:avLst/>
            <a:gdLst>
              <a:gd name="connsiteX0" fmla="*/ 0 w 973834"/>
              <a:gd name="connsiteY0" fmla="*/ 48841 h 244204"/>
              <a:gd name="connsiteX1" fmla="*/ 851732 w 973834"/>
              <a:gd name="connsiteY1" fmla="*/ 48841 h 244204"/>
              <a:gd name="connsiteX2" fmla="*/ 851732 w 973834"/>
              <a:gd name="connsiteY2" fmla="*/ 0 h 244204"/>
              <a:gd name="connsiteX3" fmla="*/ 973834 w 973834"/>
              <a:gd name="connsiteY3" fmla="*/ 122102 h 244204"/>
              <a:gd name="connsiteX4" fmla="*/ 851732 w 973834"/>
              <a:gd name="connsiteY4" fmla="*/ 244204 h 244204"/>
              <a:gd name="connsiteX5" fmla="*/ 851732 w 973834"/>
              <a:gd name="connsiteY5" fmla="*/ 195363 h 244204"/>
              <a:gd name="connsiteX6" fmla="*/ 0 w 973834"/>
              <a:gd name="connsiteY6" fmla="*/ 195363 h 244204"/>
              <a:gd name="connsiteX7" fmla="*/ 0 w 973834"/>
              <a:gd name="connsiteY7" fmla="*/ 48841 h 24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3834" h="244204">
                <a:moveTo>
                  <a:pt x="0" y="48841"/>
                </a:moveTo>
                <a:lnTo>
                  <a:pt x="851732" y="48841"/>
                </a:lnTo>
                <a:lnTo>
                  <a:pt x="851732" y="0"/>
                </a:lnTo>
                <a:lnTo>
                  <a:pt x="973834" y="122102"/>
                </a:lnTo>
                <a:lnTo>
                  <a:pt x="851732" y="244204"/>
                </a:lnTo>
                <a:lnTo>
                  <a:pt x="851732" y="195363"/>
                </a:lnTo>
                <a:lnTo>
                  <a:pt x="0" y="195363"/>
                </a:lnTo>
                <a:lnTo>
                  <a:pt x="0" y="48841"/>
                </a:lnTo>
                <a:close/>
              </a:path>
            </a:pathLst>
          </a:custGeom>
          <a:noFill/>
          <a:ln w="38100">
            <a:solidFill>
              <a:srgbClr val="34AC8B"/>
            </a:solidFill>
          </a:ln>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dk1">
              <a:hueOff val="0"/>
              <a:satOff val="0"/>
              <a:lumOff val="0"/>
              <a:alphaOff val="0"/>
            </a:schemeClr>
          </a:fontRef>
        </p:style>
        <p:txBody>
          <a:bodyPr spcFirstLastPara="0" vert="horz" wrap="square" lIns="0" tIns="48841" rIns="73261" bIns="48841" numCol="1" spcCol="1270" anchor="ctr" anchorCtr="0">
            <a:noAutofit/>
          </a:bodyPr>
          <a:lstStyle/>
          <a:p>
            <a:pPr marL="0" lvl="0" indent="0" algn="ctr" defTabSz="444500">
              <a:lnSpc>
                <a:spcPct val="90000"/>
              </a:lnSpc>
              <a:spcBef>
                <a:spcPct val="0"/>
              </a:spcBef>
              <a:spcAft>
                <a:spcPct val="35000"/>
              </a:spcAft>
              <a:buNone/>
            </a:pPr>
            <a:endParaRPr lang="en-GB" sz="2000" kern="1200"/>
          </a:p>
        </p:txBody>
      </p:sp>
      <p:sp>
        <p:nvSpPr>
          <p:cNvPr id="51" name="Freeform: Shape 50">
            <a:extLst>
              <a:ext uri="{FF2B5EF4-FFF2-40B4-BE49-F238E27FC236}">
                <a16:creationId xmlns:a16="http://schemas.microsoft.com/office/drawing/2014/main" id="{8B379E99-3546-7AE6-6DEF-50D49B5B7E0A}"/>
              </a:ext>
            </a:extLst>
          </p:cNvPr>
          <p:cNvSpPr/>
          <p:nvPr/>
        </p:nvSpPr>
        <p:spPr>
          <a:xfrm>
            <a:off x="5350976" y="1747214"/>
            <a:ext cx="621019" cy="255794"/>
          </a:xfrm>
          <a:custGeom>
            <a:avLst/>
            <a:gdLst>
              <a:gd name="connsiteX0" fmla="*/ 0 w 973834"/>
              <a:gd name="connsiteY0" fmla="*/ 48841 h 244204"/>
              <a:gd name="connsiteX1" fmla="*/ 851732 w 973834"/>
              <a:gd name="connsiteY1" fmla="*/ 48841 h 244204"/>
              <a:gd name="connsiteX2" fmla="*/ 851732 w 973834"/>
              <a:gd name="connsiteY2" fmla="*/ 0 h 244204"/>
              <a:gd name="connsiteX3" fmla="*/ 973834 w 973834"/>
              <a:gd name="connsiteY3" fmla="*/ 122102 h 244204"/>
              <a:gd name="connsiteX4" fmla="*/ 851732 w 973834"/>
              <a:gd name="connsiteY4" fmla="*/ 244204 h 244204"/>
              <a:gd name="connsiteX5" fmla="*/ 851732 w 973834"/>
              <a:gd name="connsiteY5" fmla="*/ 195363 h 244204"/>
              <a:gd name="connsiteX6" fmla="*/ 0 w 973834"/>
              <a:gd name="connsiteY6" fmla="*/ 195363 h 244204"/>
              <a:gd name="connsiteX7" fmla="*/ 0 w 973834"/>
              <a:gd name="connsiteY7" fmla="*/ 48841 h 24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3834" h="244204">
                <a:moveTo>
                  <a:pt x="0" y="48841"/>
                </a:moveTo>
                <a:lnTo>
                  <a:pt x="851732" y="48841"/>
                </a:lnTo>
                <a:lnTo>
                  <a:pt x="851732" y="0"/>
                </a:lnTo>
                <a:lnTo>
                  <a:pt x="973834" y="122102"/>
                </a:lnTo>
                <a:lnTo>
                  <a:pt x="851732" y="244204"/>
                </a:lnTo>
                <a:lnTo>
                  <a:pt x="851732" y="195363"/>
                </a:lnTo>
                <a:lnTo>
                  <a:pt x="0" y="195363"/>
                </a:lnTo>
                <a:lnTo>
                  <a:pt x="0" y="48841"/>
                </a:lnTo>
                <a:close/>
              </a:path>
            </a:pathLst>
          </a:custGeom>
          <a:noFill/>
          <a:ln w="38100">
            <a:solidFill>
              <a:srgbClr val="34AC8B"/>
            </a:solidFill>
          </a:ln>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dk1">
              <a:hueOff val="0"/>
              <a:satOff val="0"/>
              <a:lumOff val="0"/>
              <a:alphaOff val="0"/>
            </a:schemeClr>
          </a:fontRef>
        </p:style>
        <p:txBody>
          <a:bodyPr spcFirstLastPara="0" vert="horz" wrap="square" lIns="0" tIns="48841" rIns="73261" bIns="48841" numCol="1" spcCol="1270" anchor="ctr" anchorCtr="0">
            <a:noAutofit/>
          </a:bodyPr>
          <a:lstStyle/>
          <a:p>
            <a:pPr marL="0" lvl="0" indent="0" algn="ctr" defTabSz="444500">
              <a:lnSpc>
                <a:spcPct val="90000"/>
              </a:lnSpc>
              <a:spcBef>
                <a:spcPct val="0"/>
              </a:spcBef>
              <a:spcAft>
                <a:spcPct val="35000"/>
              </a:spcAft>
              <a:buNone/>
            </a:pPr>
            <a:endParaRPr lang="en-GB" sz="2000" kern="1200"/>
          </a:p>
        </p:txBody>
      </p:sp>
      <p:sp>
        <p:nvSpPr>
          <p:cNvPr id="53" name="Freeform: Shape 52">
            <a:extLst>
              <a:ext uri="{FF2B5EF4-FFF2-40B4-BE49-F238E27FC236}">
                <a16:creationId xmlns:a16="http://schemas.microsoft.com/office/drawing/2014/main" id="{6134611B-665D-F1E5-F51A-7401D15B7B59}"/>
              </a:ext>
            </a:extLst>
          </p:cNvPr>
          <p:cNvSpPr/>
          <p:nvPr/>
        </p:nvSpPr>
        <p:spPr>
          <a:xfrm rot="10800000">
            <a:off x="5705100" y="4548507"/>
            <a:ext cx="634039" cy="351173"/>
          </a:xfrm>
          <a:custGeom>
            <a:avLst/>
            <a:gdLst>
              <a:gd name="connsiteX0" fmla="*/ 0 w 973834"/>
              <a:gd name="connsiteY0" fmla="*/ 48841 h 244204"/>
              <a:gd name="connsiteX1" fmla="*/ 851732 w 973834"/>
              <a:gd name="connsiteY1" fmla="*/ 48841 h 244204"/>
              <a:gd name="connsiteX2" fmla="*/ 851732 w 973834"/>
              <a:gd name="connsiteY2" fmla="*/ 0 h 244204"/>
              <a:gd name="connsiteX3" fmla="*/ 973834 w 973834"/>
              <a:gd name="connsiteY3" fmla="*/ 122102 h 244204"/>
              <a:gd name="connsiteX4" fmla="*/ 851732 w 973834"/>
              <a:gd name="connsiteY4" fmla="*/ 244204 h 244204"/>
              <a:gd name="connsiteX5" fmla="*/ 851732 w 973834"/>
              <a:gd name="connsiteY5" fmla="*/ 195363 h 244204"/>
              <a:gd name="connsiteX6" fmla="*/ 0 w 973834"/>
              <a:gd name="connsiteY6" fmla="*/ 195363 h 244204"/>
              <a:gd name="connsiteX7" fmla="*/ 0 w 973834"/>
              <a:gd name="connsiteY7" fmla="*/ 48841 h 24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3834" h="244204">
                <a:moveTo>
                  <a:pt x="0" y="48841"/>
                </a:moveTo>
                <a:lnTo>
                  <a:pt x="851732" y="48841"/>
                </a:lnTo>
                <a:lnTo>
                  <a:pt x="851732" y="0"/>
                </a:lnTo>
                <a:lnTo>
                  <a:pt x="973834" y="122102"/>
                </a:lnTo>
                <a:lnTo>
                  <a:pt x="851732" y="244204"/>
                </a:lnTo>
                <a:lnTo>
                  <a:pt x="851732" y="195363"/>
                </a:lnTo>
                <a:lnTo>
                  <a:pt x="0" y="195363"/>
                </a:lnTo>
                <a:lnTo>
                  <a:pt x="0" y="48841"/>
                </a:lnTo>
                <a:close/>
              </a:path>
            </a:pathLst>
          </a:custGeom>
          <a:noFill/>
          <a:ln w="38100">
            <a:solidFill>
              <a:srgbClr val="34AC8B"/>
            </a:solidFill>
          </a:ln>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dk1">
              <a:hueOff val="0"/>
              <a:satOff val="0"/>
              <a:lumOff val="0"/>
              <a:alphaOff val="0"/>
            </a:schemeClr>
          </a:fontRef>
        </p:style>
        <p:txBody>
          <a:bodyPr spcFirstLastPara="0" vert="horz" wrap="square" lIns="0" tIns="48841" rIns="73261" bIns="48841" numCol="1" spcCol="1270" anchor="ctr" anchorCtr="0">
            <a:noAutofit/>
          </a:bodyPr>
          <a:lstStyle/>
          <a:p>
            <a:pPr marL="0" lvl="0" indent="0" algn="ctr" defTabSz="444500">
              <a:lnSpc>
                <a:spcPct val="90000"/>
              </a:lnSpc>
              <a:spcBef>
                <a:spcPct val="0"/>
              </a:spcBef>
              <a:spcAft>
                <a:spcPct val="35000"/>
              </a:spcAft>
              <a:buNone/>
            </a:pPr>
            <a:endParaRPr lang="en-GB" sz="2000" kern="1200"/>
          </a:p>
        </p:txBody>
      </p:sp>
      <p:sp>
        <p:nvSpPr>
          <p:cNvPr id="55" name="Freeform: Shape 54">
            <a:extLst>
              <a:ext uri="{FF2B5EF4-FFF2-40B4-BE49-F238E27FC236}">
                <a16:creationId xmlns:a16="http://schemas.microsoft.com/office/drawing/2014/main" id="{5DD37FCC-455D-0291-EC39-E673EB58CCA4}"/>
              </a:ext>
            </a:extLst>
          </p:cNvPr>
          <p:cNvSpPr/>
          <p:nvPr/>
        </p:nvSpPr>
        <p:spPr>
          <a:xfrm rot="10800000">
            <a:off x="2609992" y="4548505"/>
            <a:ext cx="586830" cy="326629"/>
          </a:xfrm>
          <a:custGeom>
            <a:avLst/>
            <a:gdLst>
              <a:gd name="connsiteX0" fmla="*/ 0 w 973834"/>
              <a:gd name="connsiteY0" fmla="*/ 48841 h 244204"/>
              <a:gd name="connsiteX1" fmla="*/ 851732 w 973834"/>
              <a:gd name="connsiteY1" fmla="*/ 48841 h 244204"/>
              <a:gd name="connsiteX2" fmla="*/ 851732 w 973834"/>
              <a:gd name="connsiteY2" fmla="*/ 0 h 244204"/>
              <a:gd name="connsiteX3" fmla="*/ 973834 w 973834"/>
              <a:gd name="connsiteY3" fmla="*/ 122102 h 244204"/>
              <a:gd name="connsiteX4" fmla="*/ 851732 w 973834"/>
              <a:gd name="connsiteY4" fmla="*/ 244204 h 244204"/>
              <a:gd name="connsiteX5" fmla="*/ 851732 w 973834"/>
              <a:gd name="connsiteY5" fmla="*/ 195363 h 244204"/>
              <a:gd name="connsiteX6" fmla="*/ 0 w 973834"/>
              <a:gd name="connsiteY6" fmla="*/ 195363 h 244204"/>
              <a:gd name="connsiteX7" fmla="*/ 0 w 973834"/>
              <a:gd name="connsiteY7" fmla="*/ 48841 h 24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3834" h="244204">
                <a:moveTo>
                  <a:pt x="0" y="48841"/>
                </a:moveTo>
                <a:lnTo>
                  <a:pt x="851732" y="48841"/>
                </a:lnTo>
                <a:lnTo>
                  <a:pt x="851732" y="0"/>
                </a:lnTo>
                <a:lnTo>
                  <a:pt x="973834" y="122102"/>
                </a:lnTo>
                <a:lnTo>
                  <a:pt x="851732" y="244204"/>
                </a:lnTo>
                <a:lnTo>
                  <a:pt x="851732" y="195363"/>
                </a:lnTo>
                <a:lnTo>
                  <a:pt x="0" y="195363"/>
                </a:lnTo>
                <a:lnTo>
                  <a:pt x="0" y="48841"/>
                </a:lnTo>
                <a:close/>
              </a:path>
            </a:pathLst>
          </a:custGeom>
          <a:noFill/>
          <a:ln w="38100">
            <a:solidFill>
              <a:srgbClr val="34AC8B"/>
            </a:solidFill>
          </a:ln>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dk1">
              <a:hueOff val="0"/>
              <a:satOff val="0"/>
              <a:lumOff val="0"/>
              <a:alphaOff val="0"/>
            </a:schemeClr>
          </a:fontRef>
        </p:style>
        <p:txBody>
          <a:bodyPr spcFirstLastPara="0" vert="horz" wrap="square" lIns="0" tIns="48841" rIns="73261" bIns="48841" numCol="1" spcCol="1270" anchor="ctr" anchorCtr="0">
            <a:noAutofit/>
          </a:bodyPr>
          <a:lstStyle/>
          <a:p>
            <a:pPr marL="0" lvl="0" indent="0" algn="ctr" defTabSz="444500">
              <a:lnSpc>
                <a:spcPct val="90000"/>
              </a:lnSpc>
              <a:spcBef>
                <a:spcPct val="0"/>
              </a:spcBef>
              <a:spcAft>
                <a:spcPct val="35000"/>
              </a:spcAft>
              <a:buNone/>
            </a:pPr>
            <a:endParaRPr lang="en-GB" sz="2000" kern="1200"/>
          </a:p>
        </p:txBody>
      </p:sp>
      <p:sp>
        <p:nvSpPr>
          <p:cNvPr id="3" name="Freeform: Shape 2">
            <a:extLst>
              <a:ext uri="{FF2B5EF4-FFF2-40B4-BE49-F238E27FC236}">
                <a16:creationId xmlns:a16="http://schemas.microsoft.com/office/drawing/2014/main" id="{DB84D0FE-6959-F684-DCF6-B082D740A137}"/>
              </a:ext>
            </a:extLst>
          </p:cNvPr>
          <p:cNvSpPr/>
          <p:nvPr/>
        </p:nvSpPr>
        <p:spPr>
          <a:xfrm>
            <a:off x="9644071" y="3902965"/>
            <a:ext cx="2258266" cy="1465456"/>
          </a:xfrm>
          <a:custGeom>
            <a:avLst/>
            <a:gdLst>
              <a:gd name="connsiteX0" fmla="*/ 0 w 984694"/>
              <a:gd name="connsiteY0" fmla="*/ 98469 h 2956970"/>
              <a:gd name="connsiteX1" fmla="*/ 98469 w 984694"/>
              <a:gd name="connsiteY1" fmla="*/ 0 h 2956970"/>
              <a:gd name="connsiteX2" fmla="*/ 886225 w 984694"/>
              <a:gd name="connsiteY2" fmla="*/ 0 h 2956970"/>
              <a:gd name="connsiteX3" fmla="*/ 984694 w 984694"/>
              <a:gd name="connsiteY3" fmla="*/ 98469 h 2956970"/>
              <a:gd name="connsiteX4" fmla="*/ 984694 w 984694"/>
              <a:gd name="connsiteY4" fmla="*/ 2858501 h 2956970"/>
              <a:gd name="connsiteX5" fmla="*/ 886225 w 984694"/>
              <a:gd name="connsiteY5" fmla="*/ 2956970 h 2956970"/>
              <a:gd name="connsiteX6" fmla="*/ 98469 w 984694"/>
              <a:gd name="connsiteY6" fmla="*/ 2956970 h 2956970"/>
              <a:gd name="connsiteX7" fmla="*/ 0 w 984694"/>
              <a:gd name="connsiteY7" fmla="*/ 2858501 h 2956970"/>
              <a:gd name="connsiteX8" fmla="*/ 0 w 984694"/>
              <a:gd name="connsiteY8" fmla="*/ 98469 h 29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694" h="2956970">
                <a:moveTo>
                  <a:pt x="0" y="98469"/>
                </a:moveTo>
                <a:cubicBezTo>
                  <a:pt x="0" y="44086"/>
                  <a:pt x="44086" y="0"/>
                  <a:pt x="98469" y="0"/>
                </a:cubicBezTo>
                <a:lnTo>
                  <a:pt x="886225" y="0"/>
                </a:lnTo>
                <a:cubicBezTo>
                  <a:pt x="940608" y="0"/>
                  <a:pt x="984694" y="44086"/>
                  <a:pt x="984694" y="98469"/>
                </a:cubicBezTo>
                <a:lnTo>
                  <a:pt x="984694" y="2858501"/>
                </a:lnTo>
                <a:cubicBezTo>
                  <a:pt x="984694" y="2912884"/>
                  <a:pt x="940608" y="2956970"/>
                  <a:pt x="886225" y="2956970"/>
                </a:cubicBezTo>
                <a:lnTo>
                  <a:pt x="98469" y="2956970"/>
                </a:lnTo>
                <a:cubicBezTo>
                  <a:pt x="44086" y="2956970"/>
                  <a:pt x="0" y="2912884"/>
                  <a:pt x="0" y="2858501"/>
                </a:cubicBezTo>
                <a:lnTo>
                  <a:pt x="0" y="98469"/>
                </a:lnTo>
                <a:close/>
              </a:path>
            </a:pathLst>
          </a:custGeom>
          <a:ln>
            <a:solidFill>
              <a:srgbClr val="34AC8B"/>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281" tIns="120281" rIns="120281" bIns="120281" numCol="1" spcCol="1270" anchor="ctr" anchorCtr="0">
            <a:noAutofit/>
          </a:bodyPr>
          <a:lstStyle/>
          <a:p>
            <a:pPr marL="0" lvl="0" indent="0" algn="ctr" defTabSz="1066800">
              <a:lnSpc>
                <a:spcPct val="90000"/>
              </a:lnSpc>
              <a:spcBef>
                <a:spcPct val="0"/>
              </a:spcBef>
              <a:spcAft>
                <a:spcPct val="35000"/>
              </a:spcAft>
              <a:buNone/>
            </a:pPr>
            <a:r>
              <a:rPr lang="en-GB" sz="2000"/>
              <a:t>Formal government consultation on proposals</a:t>
            </a:r>
          </a:p>
        </p:txBody>
      </p:sp>
      <p:sp>
        <p:nvSpPr>
          <p:cNvPr id="4" name="TextBox 3">
            <a:extLst>
              <a:ext uri="{FF2B5EF4-FFF2-40B4-BE49-F238E27FC236}">
                <a16:creationId xmlns:a16="http://schemas.microsoft.com/office/drawing/2014/main" id="{134C8EF0-B5A0-F431-D0F4-F377C602133B}"/>
              </a:ext>
            </a:extLst>
          </p:cNvPr>
          <p:cNvSpPr txBox="1"/>
          <p:nvPr/>
        </p:nvSpPr>
        <p:spPr>
          <a:xfrm>
            <a:off x="9322815" y="5483616"/>
            <a:ext cx="2625630" cy="369332"/>
          </a:xfrm>
          <a:prstGeom prst="rect">
            <a:avLst/>
          </a:prstGeom>
          <a:solidFill>
            <a:srgbClr val="34AC8B"/>
          </a:solidFill>
        </p:spPr>
        <p:txBody>
          <a:bodyPr wrap="square" rtlCol="0">
            <a:spAutoFit/>
          </a:bodyPr>
          <a:lstStyle/>
          <a:p>
            <a:pPr algn="ctr"/>
            <a:r>
              <a:rPr lang="en-GB">
                <a:solidFill>
                  <a:schemeClr val="bg1"/>
                </a:solidFill>
              </a:rPr>
              <a:t>Spring 2026</a:t>
            </a:r>
          </a:p>
        </p:txBody>
      </p:sp>
      <p:sp>
        <p:nvSpPr>
          <p:cNvPr id="5" name="Freeform: Shape 4">
            <a:extLst>
              <a:ext uri="{FF2B5EF4-FFF2-40B4-BE49-F238E27FC236}">
                <a16:creationId xmlns:a16="http://schemas.microsoft.com/office/drawing/2014/main" id="{77C9CA5D-30C8-C3F9-2053-B0D3F5C4772E}"/>
              </a:ext>
            </a:extLst>
          </p:cNvPr>
          <p:cNvSpPr/>
          <p:nvPr/>
        </p:nvSpPr>
        <p:spPr>
          <a:xfrm>
            <a:off x="8583333" y="1817405"/>
            <a:ext cx="521833" cy="305839"/>
          </a:xfrm>
          <a:custGeom>
            <a:avLst/>
            <a:gdLst>
              <a:gd name="connsiteX0" fmla="*/ 0 w 973834"/>
              <a:gd name="connsiteY0" fmla="*/ 48841 h 244204"/>
              <a:gd name="connsiteX1" fmla="*/ 851732 w 973834"/>
              <a:gd name="connsiteY1" fmla="*/ 48841 h 244204"/>
              <a:gd name="connsiteX2" fmla="*/ 851732 w 973834"/>
              <a:gd name="connsiteY2" fmla="*/ 0 h 244204"/>
              <a:gd name="connsiteX3" fmla="*/ 973834 w 973834"/>
              <a:gd name="connsiteY3" fmla="*/ 122102 h 244204"/>
              <a:gd name="connsiteX4" fmla="*/ 851732 w 973834"/>
              <a:gd name="connsiteY4" fmla="*/ 244204 h 244204"/>
              <a:gd name="connsiteX5" fmla="*/ 851732 w 973834"/>
              <a:gd name="connsiteY5" fmla="*/ 195363 h 244204"/>
              <a:gd name="connsiteX6" fmla="*/ 0 w 973834"/>
              <a:gd name="connsiteY6" fmla="*/ 195363 h 244204"/>
              <a:gd name="connsiteX7" fmla="*/ 0 w 973834"/>
              <a:gd name="connsiteY7" fmla="*/ 48841 h 24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3834" h="244204">
                <a:moveTo>
                  <a:pt x="0" y="48841"/>
                </a:moveTo>
                <a:lnTo>
                  <a:pt x="851732" y="48841"/>
                </a:lnTo>
                <a:lnTo>
                  <a:pt x="851732" y="0"/>
                </a:lnTo>
                <a:lnTo>
                  <a:pt x="973834" y="122102"/>
                </a:lnTo>
                <a:lnTo>
                  <a:pt x="851732" y="244204"/>
                </a:lnTo>
                <a:lnTo>
                  <a:pt x="851732" y="195363"/>
                </a:lnTo>
                <a:lnTo>
                  <a:pt x="0" y="195363"/>
                </a:lnTo>
                <a:lnTo>
                  <a:pt x="0" y="48841"/>
                </a:lnTo>
                <a:close/>
              </a:path>
            </a:pathLst>
          </a:custGeom>
          <a:noFill/>
          <a:ln w="38100">
            <a:solidFill>
              <a:srgbClr val="34AC8B"/>
            </a:solidFill>
          </a:ln>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dk1">
              <a:hueOff val="0"/>
              <a:satOff val="0"/>
              <a:lumOff val="0"/>
              <a:alphaOff val="0"/>
            </a:schemeClr>
          </a:fontRef>
        </p:style>
        <p:txBody>
          <a:bodyPr spcFirstLastPara="0" vert="horz" wrap="square" lIns="0" tIns="48841" rIns="73261" bIns="48841" numCol="1" spcCol="1270" anchor="ctr" anchorCtr="0">
            <a:noAutofit/>
          </a:bodyPr>
          <a:lstStyle/>
          <a:p>
            <a:pPr marL="0" lvl="0" indent="0" algn="ctr" defTabSz="444500">
              <a:lnSpc>
                <a:spcPct val="90000"/>
              </a:lnSpc>
              <a:spcBef>
                <a:spcPct val="0"/>
              </a:spcBef>
              <a:spcAft>
                <a:spcPct val="35000"/>
              </a:spcAft>
              <a:buNone/>
            </a:pPr>
            <a:endParaRPr lang="en-GB" sz="2000" kern="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9BAEB-53D7-E4B1-EA35-AF2A5B05E3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2AADB-12ED-D75A-3473-D0DBB47E1CB8}"/>
              </a:ext>
            </a:extLst>
          </p:cNvPr>
          <p:cNvSpPr>
            <a:spLocks noGrp="1"/>
          </p:cNvSpPr>
          <p:nvPr>
            <p:ph type="title"/>
          </p:nvPr>
        </p:nvSpPr>
        <p:spPr/>
        <p:txBody>
          <a:bodyPr>
            <a:normAutofit fontScale="90000"/>
          </a:bodyPr>
          <a:lstStyle/>
          <a:p>
            <a:r>
              <a:rPr lang="en-GB" b="1">
                <a:solidFill>
                  <a:srgbClr val="34AC8B"/>
                </a:solidFill>
              </a:rPr>
              <a:t>What does this mean for Parish and Town Councils?</a:t>
            </a:r>
            <a:endParaRPr b="1">
              <a:solidFill>
                <a:srgbClr val="34AC8B"/>
              </a:solidFill>
              <a:latin typeface="Calibri"/>
            </a:endParaRPr>
          </a:p>
        </p:txBody>
      </p:sp>
      <p:sp>
        <p:nvSpPr>
          <p:cNvPr id="3" name="Content Placeholder 2">
            <a:extLst>
              <a:ext uri="{FF2B5EF4-FFF2-40B4-BE49-F238E27FC236}">
                <a16:creationId xmlns:a16="http://schemas.microsoft.com/office/drawing/2014/main" id="{6654D930-3759-B5B6-2D06-86AB0E782FB5}"/>
              </a:ext>
            </a:extLst>
          </p:cNvPr>
          <p:cNvSpPr>
            <a:spLocks noGrp="1"/>
          </p:cNvSpPr>
          <p:nvPr>
            <p:ph idx="1"/>
          </p:nvPr>
        </p:nvSpPr>
        <p:spPr>
          <a:xfrm>
            <a:off x="832436" y="1683584"/>
            <a:ext cx="10527127" cy="4525963"/>
          </a:xfrm>
        </p:spPr>
        <p:txBody>
          <a:bodyPr>
            <a:noAutofit/>
          </a:bodyPr>
          <a:lstStyle/>
          <a:p>
            <a:pPr fontAlgn="base" hangingPunct="0">
              <a:tabLst>
                <a:tab pos="457200" algn="l"/>
              </a:tabLst>
            </a:pPr>
            <a:r>
              <a:rPr lang="en-GB" sz="2400">
                <a:latin typeface="Calibri" panose="020F0502020204030204" pitchFamily="34" charset="0"/>
                <a:ea typeface="Aptos" panose="020B0004020202020204" pitchFamily="34" charset="0"/>
                <a:cs typeface="Calibri" panose="020F0502020204030204" pitchFamily="34" charset="0"/>
              </a:rPr>
              <a:t>The government has said that they want to promote Neighbourhood Area Committees (NACs) to provide a “simplified and standardised system of local area-working and governance”. </a:t>
            </a:r>
          </a:p>
          <a:p>
            <a:pPr lvl="1" fontAlgn="base" hangingPunct="0">
              <a:buFont typeface="Courier New" panose="02070309020205020404" pitchFamily="49" charset="0"/>
              <a:buChar char="o"/>
              <a:tabLst>
                <a:tab pos="457200" algn="l"/>
              </a:tabLst>
            </a:pPr>
            <a:r>
              <a:rPr lang="en-GB" sz="2400">
                <a:latin typeface="Calibri" panose="020F0502020204030204" pitchFamily="34" charset="0"/>
                <a:ea typeface="Aptos" panose="020B0004020202020204" pitchFamily="34" charset="0"/>
                <a:cs typeface="Calibri" panose="020F0502020204030204" pitchFamily="34" charset="0"/>
              </a:rPr>
              <a:t>These could include existing parish and town councillors on their board, as well as representatives from other community organisations. </a:t>
            </a:r>
          </a:p>
          <a:p>
            <a:pPr lvl="1" fontAlgn="base" hangingPunct="0">
              <a:buFont typeface="Courier New" panose="02070309020205020404" pitchFamily="49" charset="0"/>
              <a:buChar char="o"/>
              <a:tabLst>
                <a:tab pos="457200" algn="l"/>
              </a:tabLst>
            </a:pPr>
            <a:endParaRPr lang="en-GB" sz="2400">
              <a:latin typeface="Calibri" panose="020F0502020204030204" pitchFamily="34" charset="0"/>
              <a:ea typeface="Aptos" panose="020B0004020202020204" pitchFamily="34" charset="0"/>
              <a:cs typeface="Calibri" panose="020F0502020204030204" pitchFamily="34" charset="0"/>
            </a:endParaRPr>
          </a:p>
          <a:p>
            <a:pPr fontAlgn="base" hangingPunct="0">
              <a:tabLst>
                <a:tab pos="457200" algn="l"/>
              </a:tabLst>
            </a:pPr>
            <a:r>
              <a:rPr lang="en-GB" sz="2400">
                <a:latin typeface="Calibri" panose="020F0502020204030204" pitchFamily="34" charset="0"/>
                <a:ea typeface="Aptos" panose="020B0004020202020204" pitchFamily="34" charset="0"/>
                <a:cs typeface="Calibri" panose="020F0502020204030204" pitchFamily="34" charset="0"/>
              </a:rPr>
              <a:t>The direction of parish and town councils may come down to decisions taken locally, with input from </a:t>
            </a:r>
            <a:r>
              <a:rPr lang="en-GB" sz="2400" b="1">
                <a:latin typeface="Calibri" panose="020F0502020204030204" pitchFamily="34" charset="0"/>
                <a:ea typeface="Aptos" panose="020B0004020202020204" pitchFamily="34" charset="0"/>
                <a:cs typeface="Calibri" panose="020F0502020204030204" pitchFamily="34" charset="0"/>
              </a:rPr>
              <a:t>you</a:t>
            </a:r>
            <a:r>
              <a:rPr lang="en-GB" sz="2400">
                <a:latin typeface="Calibri" panose="020F0502020204030204" pitchFamily="34" charset="0"/>
                <a:ea typeface="Aptos" panose="020B0004020202020204" pitchFamily="34" charset="0"/>
                <a:cs typeface="Calibri" panose="020F0502020204030204" pitchFamily="34" charset="0"/>
              </a:rPr>
              <a:t>. We are engaging extensively with parish and town Councils and will base decisions on the views of our community.</a:t>
            </a:r>
          </a:p>
        </p:txBody>
      </p:sp>
    </p:spTree>
    <p:extLst>
      <p:ext uri="{BB962C8B-B14F-4D97-AF65-F5344CB8AC3E}">
        <p14:creationId xmlns:p14="http://schemas.microsoft.com/office/powerpoint/2010/main" val="3908856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9556B-9032-E807-E94C-4396F67ABD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5462AC-B5BC-6904-740E-9F4F8A3CCE62}"/>
              </a:ext>
            </a:extLst>
          </p:cNvPr>
          <p:cNvSpPr>
            <a:spLocks noGrp="1"/>
          </p:cNvSpPr>
          <p:nvPr>
            <p:ph type="title"/>
          </p:nvPr>
        </p:nvSpPr>
        <p:spPr/>
        <p:txBody>
          <a:bodyPr>
            <a:normAutofit/>
          </a:bodyPr>
          <a:lstStyle/>
          <a:p>
            <a:r>
              <a:rPr lang="en-GB" b="1">
                <a:solidFill>
                  <a:srgbClr val="34AC8B"/>
                </a:solidFill>
              </a:rPr>
              <a:t>What does this mean for residents?</a:t>
            </a:r>
            <a:endParaRPr b="1">
              <a:solidFill>
                <a:srgbClr val="34AC8B"/>
              </a:solidFill>
              <a:latin typeface="Calibri"/>
            </a:endParaRPr>
          </a:p>
        </p:txBody>
      </p:sp>
      <p:sp>
        <p:nvSpPr>
          <p:cNvPr id="3" name="TextBox 2">
            <a:extLst>
              <a:ext uri="{FF2B5EF4-FFF2-40B4-BE49-F238E27FC236}">
                <a16:creationId xmlns:a16="http://schemas.microsoft.com/office/drawing/2014/main" id="{4104E718-343F-C2A2-94B9-3F13BDCDD320}"/>
              </a:ext>
            </a:extLst>
          </p:cNvPr>
          <p:cNvSpPr txBox="1"/>
          <p:nvPr/>
        </p:nvSpPr>
        <p:spPr>
          <a:xfrm>
            <a:off x="1259681" y="1720840"/>
            <a:ext cx="9672638" cy="3785652"/>
          </a:xfrm>
          <a:prstGeom prst="rect">
            <a:avLst/>
          </a:prstGeom>
          <a:noFill/>
        </p:spPr>
        <p:txBody>
          <a:bodyPr wrap="square">
            <a:spAutoFit/>
          </a:bodyPr>
          <a:lstStyle/>
          <a:p>
            <a:r>
              <a:rPr lang="en-GB" sz="2400">
                <a:latin typeface="+mj-lt"/>
                <a:ea typeface="Aptos" panose="020B0004020202020204" pitchFamily="34" charset="0"/>
                <a:cs typeface="Aptos" panose="020B0004020202020204" pitchFamily="34" charset="0"/>
              </a:rPr>
              <a:t>This engagement process has laid the foundation for reorganisation. It positions us to deliver on our ambition: that every resident, in every part of Hertfordshire, can reach their full potential, and with no one left behind. </a:t>
            </a:r>
          </a:p>
          <a:p>
            <a:endParaRPr lang="en-GB" sz="2400">
              <a:latin typeface="+mj-lt"/>
              <a:ea typeface="Aptos" panose="020B0004020202020204" pitchFamily="34" charset="0"/>
              <a:cs typeface="Aptos" panose="020B0004020202020204" pitchFamily="34" charset="0"/>
            </a:endParaRPr>
          </a:p>
          <a:p>
            <a:r>
              <a:rPr lang="en-GB" sz="2400">
                <a:latin typeface="+mj-lt"/>
                <a:ea typeface="Aptos" panose="020B0004020202020204" pitchFamily="34" charset="0"/>
                <a:cs typeface="Aptos" panose="020B0004020202020204" pitchFamily="34" charset="0"/>
              </a:rPr>
              <a:t>The most important changes for residents:</a:t>
            </a:r>
          </a:p>
          <a:p>
            <a:pPr marL="342900" indent="-342900">
              <a:buFont typeface="Arial" panose="020B0604020202020204" pitchFamily="34" charset="0"/>
              <a:buChar char="•"/>
            </a:pPr>
            <a:r>
              <a:rPr lang="en-GB" sz="2400">
                <a:latin typeface="+mj-lt"/>
                <a:ea typeface="Aptos" panose="020B0004020202020204" pitchFamily="34" charset="0"/>
                <a:cs typeface="Aptos" panose="020B0004020202020204" pitchFamily="34" charset="0"/>
              </a:rPr>
              <a:t>Simpler, faster services</a:t>
            </a:r>
          </a:p>
          <a:p>
            <a:pPr marL="800100" lvl="1" indent="-342900">
              <a:buFont typeface="Courier New" panose="02070309020205020404" pitchFamily="49" charset="0"/>
              <a:buChar char="o"/>
            </a:pPr>
            <a:r>
              <a:rPr lang="en-GB" sz="2400">
                <a:latin typeface="+mj-lt"/>
                <a:ea typeface="Aptos" panose="020B0004020202020204" pitchFamily="34" charset="0"/>
                <a:cs typeface="Aptos" panose="020B0004020202020204" pitchFamily="34" charset="0"/>
              </a:rPr>
              <a:t>One council means a single point of contact with quicker decisions</a:t>
            </a:r>
          </a:p>
          <a:p>
            <a:pPr marL="342900" indent="-342900">
              <a:buFont typeface="Arial" panose="020B0604020202020204" pitchFamily="34" charset="0"/>
              <a:buChar char="•"/>
            </a:pPr>
            <a:r>
              <a:rPr lang="en-GB" sz="2400">
                <a:latin typeface="+mj-lt"/>
                <a:ea typeface="Aptos" panose="020B0004020202020204" pitchFamily="34" charset="0"/>
                <a:cs typeface="Aptos" panose="020B0004020202020204" pitchFamily="34" charset="0"/>
              </a:rPr>
              <a:t>Stronger local voice</a:t>
            </a:r>
          </a:p>
          <a:p>
            <a:pPr marL="800100" lvl="1" indent="-342900">
              <a:buFont typeface="Courier New" panose="02070309020205020404" pitchFamily="49" charset="0"/>
              <a:buChar char="o"/>
            </a:pPr>
            <a:r>
              <a:rPr lang="en-GB" sz="2400"/>
              <a:t>A larger council can speak with more authority on behalf of all residents</a:t>
            </a:r>
            <a:endParaRPr lang="en-GB" sz="2400">
              <a:latin typeface="+mj-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00682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solidFill>
                  <a:srgbClr val="34AC8B"/>
                </a:solidFill>
                <a:latin typeface="Calibri"/>
              </a:rPr>
              <a:t>Agenda</a:t>
            </a:r>
            <a:endParaRPr b="1">
              <a:solidFill>
                <a:srgbClr val="34AC8B"/>
              </a:solidFill>
              <a:latin typeface="Calibri"/>
            </a:endParaRPr>
          </a:p>
        </p:txBody>
      </p:sp>
      <p:sp>
        <p:nvSpPr>
          <p:cNvPr id="3" name="Content Placeholder 2"/>
          <p:cNvSpPr>
            <a:spLocks noGrp="1"/>
          </p:cNvSpPr>
          <p:nvPr>
            <p:ph idx="1"/>
          </p:nvPr>
        </p:nvSpPr>
        <p:spPr>
          <a:xfrm>
            <a:off x="2103621" y="1231164"/>
            <a:ext cx="8229600" cy="4525963"/>
          </a:xfrm>
        </p:spPr>
        <p:txBody>
          <a:bodyPr>
            <a:normAutofit/>
          </a:bodyPr>
          <a:lstStyle/>
          <a:p>
            <a:pPr marL="514350" indent="-514350">
              <a:buFont typeface="+mj-lt"/>
              <a:buAutoNum type="arabicPeriod"/>
            </a:pPr>
            <a:endParaRPr lang="en-GB" b="1">
              <a:latin typeface="Calibri"/>
            </a:endParaRPr>
          </a:p>
          <a:p>
            <a:pPr marL="514350" indent="-514350">
              <a:buClr>
                <a:srgbClr val="34AC8B"/>
              </a:buClr>
              <a:buFont typeface="+mj-lt"/>
              <a:buAutoNum type="arabicPeriod"/>
            </a:pPr>
            <a:r>
              <a:rPr lang="en-GB"/>
              <a:t>Local Government Reorganisation: Context</a:t>
            </a:r>
            <a:endParaRPr lang="en-GB">
              <a:latin typeface="Calibri"/>
            </a:endParaRPr>
          </a:p>
          <a:p>
            <a:pPr marL="514350" indent="-514350">
              <a:buClr>
                <a:srgbClr val="34AC8B"/>
              </a:buClr>
              <a:buFont typeface="+mj-lt"/>
              <a:buAutoNum type="arabicPeriod"/>
            </a:pPr>
            <a:r>
              <a:rPr lang="en-GB">
                <a:latin typeface="Calibri"/>
              </a:rPr>
              <a:t>Our Vision </a:t>
            </a:r>
          </a:p>
          <a:p>
            <a:pPr marL="514350" indent="-514350">
              <a:buClr>
                <a:srgbClr val="34AC8B"/>
              </a:buClr>
              <a:buFont typeface="+mj-lt"/>
              <a:buAutoNum type="arabicPeriod"/>
            </a:pPr>
            <a:r>
              <a:rPr lang="en-GB">
                <a:latin typeface="Calibri"/>
              </a:rPr>
              <a:t>Where We Are, and Path Forward</a:t>
            </a:r>
          </a:p>
          <a:p>
            <a:pPr marL="514350" indent="-514350">
              <a:buClr>
                <a:srgbClr val="34AC8B"/>
              </a:buClr>
              <a:buFont typeface="+mj-lt"/>
              <a:buAutoNum type="arabicPeriod"/>
            </a:pPr>
            <a:r>
              <a:rPr lang="en-GB">
                <a:latin typeface="Calibri"/>
              </a:rPr>
              <a:t>Options Being Considered</a:t>
            </a:r>
          </a:p>
          <a:p>
            <a:pPr marL="514350" indent="-514350">
              <a:buClr>
                <a:srgbClr val="34AC8B"/>
              </a:buClr>
              <a:buFont typeface="+mj-lt"/>
              <a:buAutoNum type="arabicPeriod"/>
            </a:pPr>
            <a:r>
              <a:rPr lang="en-GB">
                <a:latin typeface="Calibri"/>
              </a:rPr>
              <a:t>Questions and Feedback</a:t>
            </a:r>
          </a:p>
          <a:p>
            <a:pPr marL="514350" indent="-514350">
              <a:buClr>
                <a:srgbClr val="34AC8B"/>
              </a:buClr>
              <a:buFont typeface="+mj-lt"/>
              <a:buAutoNum type="arabicPeriod"/>
            </a:pPr>
            <a:endParaRPr>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3517B-005B-CE3E-F567-A57C700F0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042B2-42B8-2622-4895-070E9F1580F5}"/>
              </a:ext>
            </a:extLst>
          </p:cNvPr>
          <p:cNvSpPr>
            <a:spLocks noGrp="1"/>
          </p:cNvSpPr>
          <p:nvPr>
            <p:ph type="title"/>
          </p:nvPr>
        </p:nvSpPr>
        <p:spPr/>
        <p:txBody>
          <a:bodyPr>
            <a:normAutofit/>
          </a:bodyPr>
          <a:lstStyle/>
          <a:p>
            <a:r>
              <a:rPr lang="en-GB" b="1">
                <a:solidFill>
                  <a:srgbClr val="34AC8B"/>
                </a:solidFill>
                <a:latin typeface="Calibri"/>
              </a:rPr>
              <a:t>Who is leading this approach?</a:t>
            </a:r>
            <a:endParaRPr b="1">
              <a:solidFill>
                <a:srgbClr val="34AC8B"/>
              </a:solidFill>
              <a:latin typeface="Calibri"/>
            </a:endParaRPr>
          </a:p>
        </p:txBody>
      </p:sp>
      <p:sp>
        <p:nvSpPr>
          <p:cNvPr id="3" name="Content Placeholder 2">
            <a:extLst>
              <a:ext uri="{FF2B5EF4-FFF2-40B4-BE49-F238E27FC236}">
                <a16:creationId xmlns:a16="http://schemas.microsoft.com/office/drawing/2014/main" id="{9C607A9A-7B22-880A-A2A7-23052140AE0D}"/>
              </a:ext>
            </a:extLst>
          </p:cNvPr>
          <p:cNvSpPr>
            <a:spLocks noGrp="1"/>
          </p:cNvSpPr>
          <p:nvPr>
            <p:ph idx="1"/>
          </p:nvPr>
        </p:nvSpPr>
        <p:spPr>
          <a:xfrm>
            <a:off x="905435" y="1417638"/>
            <a:ext cx="10381130" cy="4525963"/>
          </a:xfrm>
        </p:spPr>
        <p:txBody>
          <a:bodyPr>
            <a:normAutofit fontScale="25000" lnSpcReduction="20000"/>
          </a:bodyPr>
          <a:lstStyle/>
          <a:p>
            <a:pPr marL="0" indent="0" fontAlgn="base">
              <a:buNone/>
            </a:pPr>
            <a:r>
              <a:rPr lang="en-GB" sz="8000"/>
              <a:t>This is a </a:t>
            </a:r>
            <a:r>
              <a:rPr lang="en-GB" sz="8000" b="1"/>
              <a:t>joint cross-country effort </a:t>
            </a:r>
            <a:r>
              <a:rPr lang="en-GB" sz="8000"/>
              <a:t>led by:</a:t>
            </a:r>
          </a:p>
          <a:p>
            <a:pPr lvl="1">
              <a:buFont typeface="Courier New" panose="02070309020205020404" pitchFamily="49" charset="0"/>
              <a:buChar char="o"/>
            </a:pPr>
            <a:r>
              <a:rPr lang="en-GB" sz="7200"/>
              <a:t>All district and borough Councils in Hertfordshire</a:t>
            </a:r>
          </a:p>
          <a:p>
            <a:pPr lvl="1">
              <a:buFont typeface="Courier New" panose="02070309020205020404" pitchFamily="49" charset="0"/>
              <a:buChar char="o"/>
            </a:pPr>
            <a:r>
              <a:rPr lang="en-GB" sz="7200"/>
              <a:t>Hertfordshire County Council</a:t>
            </a:r>
          </a:p>
          <a:p>
            <a:pPr lvl="1">
              <a:buFont typeface="Courier New" panose="02070309020205020404" pitchFamily="49" charset="0"/>
              <a:buChar char="o"/>
            </a:pPr>
            <a:r>
              <a:rPr lang="en-GB" sz="7200"/>
              <a:t>Police and Crime Commissioner</a:t>
            </a:r>
          </a:p>
          <a:p>
            <a:pPr marL="0" indent="0" fontAlgn="base">
              <a:buNone/>
            </a:pPr>
            <a:endParaRPr lang="en-GB" sz="8000"/>
          </a:p>
          <a:p>
            <a:pPr marL="0" indent="0" fontAlgn="base">
              <a:buNone/>
            </a:pPr>
            <a:r>
              <a:rPr lang="en-GB" sz="8000"/>
              <a:t>These bodies are aligning their plans to both the Government's criteria and the needs of local communities. Discussions with neighbouring areas are also underway for cross-border alignment. </a:t>
            </a:r>
          </a:p>
          <a:p>
            <a:pPr marL="0" indent="0" fontAlgn="base">
              <a:buNone/>
            </a:pPr>
            <a:endParaRPr lang="en-GB" sz="8000"/>
          </a:p>
          <a:p>
            <a:pPr marL="0" indent="0" fontAlgn="base">
              <a:buNone/>
            </a:pPr>
            <a:r>
              <a:rPr lang="en-GB" sz="8000"/>
              <a:t>They are </a:t>
            </a:r>
            <a:r>
              <a:rPr lang="en-US" sz="8000">
                <a:solidFill>
                  <a:srgbClr val="221C35"/>
                </a:solidFill>
              </a:rPr>
              <a:t>working together to determine the best models for future local government to:</a:t>
            </a:r>
          </a:p>
          <a:p>
            <a:pPr lvl="1" fontAlgn="base">
              <a:buFont typeface="Courier New" panose="02070309020205020404" pitchFamily="49" charset="0"/>
              <a:buChar char="o"/>
            </a:pPr>
            <a:r>
              <a:rPr lang="en-GB" sz="7200" b="1"/>
              <a:t>Deliver high-quality public services</a:t>
            </a:r>
          </a:p>
          <a:p>
            <a:pPr lvl="1" fontAlgn="base">
              <a:buFont typeface="Courier New" panose="02070309020205020404" pitchFamily="49" charset="0"/>
              <a:buChar char="o"/>
            </a:pPr>
            <a:r>
              <a:rPr lang="en-GB" sz="7200" b="1"/>
              <a:t>Meet local needs</a:t>
            </a:r>
          </a:p>
          <a:p>
            <a:pPr lvl="1" fontAlgn="base">
              <a:buFont typeface="Courier New" panose="02070309020205020404" pitchFamily="49" charset="0"/>
              <a:buChar char="o"/>
            </a:pPr>
            <a:r>
              <a:rPr lang="en-GB" sz="7200" b="1"/>
              <a:t>Achieve efficiencies and ensure capacity</a:t>
            </a:r>
          </a:p>
          <a:p>
            <a:pPr lvl="1" fontAlgn="base">
              <a:buFont typeface="Courier New" panose="02070309020205020404" pitchFamily="49" charset="0"/>
              <a:buChar char="o"/>
            </a:pPr>
            <a:r>
              <a:rPr lang="en-GB" sz="7200" b="1"/>
              <a:t>Support devolution arrangements</a:t>
            </a:r>
          </a:p>
          <a:p>
            <a:pPr marL="0" indent="0" defTabSz="914400">
              <a:lnSpc>
                <a:spcPct val="90000"/>
              </a:lnSpc>
              <a:spcBef>
                <a:spcPts val="1000"/>
              </a:spcBef>
              <a:buNone/>
              <a:defRPr/>
            </a:pPr>
            <a:endParaRPr lang="en-US" sz="8000">
              <a:solidFill>
                <a:srgbClr val="221C35"/>
              </a:solidFill>
            </a:endParaRPr>
          </a:p>
          <a:p>
            <a:pPr marL="0" indent="0" defTabSz="914400">
              <a:lnSpc>
                <a:spcPct val="90000"/>
              </a:lnSpc>
              <a:spcBef>
                <a:spcPts val="1000"/>
              </a:spcBef>
              <a:buNone/>
              <a:defRPr/>
            </a:pPr>
            <a:r>
              <a:rPr lang="en-US" sz="8000">
                <a:solidFill>
                  <a:srgbClr val="221C35"/>
                </a:solidFill>
              </a:rPr>
              <a:t>Multiple workstreams, including service design, finance, and community empowerment, have also been set up.</a:t>
            </a:r>
          </a:p>
          <a:p>
            <a:pPr marL="228600" indent="-228600" defTabSz="914400">
              <a:lnSpc>
                <a:spcPct val="90000"/>
              </a:lnSpc>
              <a:spcBef>
                <a:spcPts val="1000"/>
              </a:spcBef>
              <a:buFont typeface="Arial" panose="020B0604020202020204" pitchFamily="34" charset="0"/>
              <a:buChar char="•"/>
              <a:defRPr/>
            </a:pPr>
            <a:endParaRPr lang="en-US" sz="2800">
              <a:solidFill>
                <a:srgbClr val="221C35"/>
              </a:solidFill>
            </a:endParaRPr>
          </a:p>
        </p:txBody>
      </p:sp>
    </p:spTree>
    <p:extLst>
      <p:ext uri="{BB962C8B-B14F-4D97-AF65-F5344CB8AC3E}">
        <p14:creationId xmlns:p14="http://schemas.microsoft.com/office/powerpoint/2010/main" val="1745318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44617-9D4D-15B9-08F5-00C541A40F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FA78C0-4E53-92A4-AB93-D8DBE7900ADC}"/>
              </a:ext>
            </a:extLst>
          </p:cNvPr>
          <p:cNvSpPr>
            <a:spLocks noGrp="1"/>
          </p:cNvSpPr>
          <p:nvPr>
            <p:ph type="title"/>
          </p:nvPr>
        </p:nvSpPr>
        <p:spPr>
          <a:xfrm>
            <a:off x="1981200" y="2286000"/>
            <a:ext cx="8229600" cy="1143000"/>
          </a:xfrm>
        </p:spPr>
        <p:txBody>
          <a:bodyPr>
            <a:normAutofit/>
          </a:bodyPr>
          <a:lstStyle/>
          <a:p>
            <a:r>
              <a:rPr lang="en-GB" b="1">
                <a:solidFill>
                  <a:srgbClr val="34AC8B"/>
                </a:solidFill>
                <a:latin typeface="Calibri"/>
              </a:rPr>
              <a:t>Options Being Considered</a:t>
            </a:r>
            <a:endParaRPr b="1">
              <a:solidFill>
                <a:srgbClr val="34AC8B"/>
              </a:solidFill>
              <a:latin typeface="Calibri"/>
            </a:endParaRPr>
          </a:p>
        </p:txBody>
      </p:sp>
    </p:spTree>
    <p:extLst>
      <p:ext uri="{BB962C8B-B14F-4D97-AF65-F5344CB8AC3E}">
        <p14:creationId xmlns:p14="http://schemas.microsoft.com/office/powerpoint/2010/main" val="1406990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A8415-0858-7D27-35AD-B5EE247C2D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64B1A3-4770-7887-A8B8-12F6127DE684}"/>
              </a:ext>
            </a:extLst>
          </p:cNvPr>
          <p:cNvSpPr>
            <a:spLocks noGrp="1"/>
          </p:cNvSpPr>
          <p:nvPr>
            <p:ph type="title"/>
          </p:nvPr>
        </p:nvSpPr>
        <p:spPr>
          <a:xfrm>
            <a:off x="609600" y="0"/>
            <a:ext cx="10972800" cy="1143000"/>
          </a:xfrm>
        </p:spPr>
        <p:txBody>
          <a:bodyPr>
            <a:normAutofit/>
          </a:bodyPr>
          <a:lstStyle/>
          <a:p>
            <a:r>
              <a:rPr lang="en-GB" b="1">
                <a:solidFill>
                  <a:srgbClr val="34AC8B"/>
                </a:solidFill>
                <a:latin typeface="Calibri"/>
              </a:rPr>
              <a:t>What options are being considered?</a:t>
            </a:r>
            <a:endParaRPr b="1">
              <a:solidFill>
                <a:srgbClr val="34AC8B"/>
              </a:solidFill>
              <a:latin typeface="Calibri"/>
            </a:endParaRPr>
          </a:p>
        </p:txBody>
      </p:sp>
      <p:sp>
        <p:nvSpPr>
          <p:cNvPr id="18" name="TextBox 15">
            <a:extLst>
              <a:ext uri="{FF2B5EF4-FFF2-40B4-BE49-F238E27FC236}">
                <a16:creationId xmlns:a16="http://schemas.microsoft.com/office/drawing/2014/main" id="{12FCF258-DAD9-955C-083D-4050E74B53BC}"/>
              </a:ext>
            </a:extLst>
          </p:cNvPr>
          <p:cNvSpPr txBox="1"/>
          <p:nvPr/>
        </p:nvSpPr>
        <p:spPr>
          <a:xfrm>
            <a:off x="396510" y="1974426"/>
            <a:ext cx="11480577" cy="3060802"/>
          </a:xfrm>
          <a:prstGeom prst="rect">
            <a:avLst/>
          </a:prstGeom>
          <a:solidFill>
            <a:schemeClr val="bg1"/>
          </a:solidFill>
          <a:ln w="38100">
            <a:solidFill>
              <a:schemeClr val="accent2">
                <a:lumMod val="50000"/>
              </a:schemeClr>
            </a:solidFill>
          </a:ln>
        </p:spPr>
        <p:txBody>
          <a:bodyPr wrap="square" tIns="144000" bIns="1440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2000">
                <a:ea typeface="Calibri"/>
                <a:cs typeface="Calibri"/>
              </a:rPr>
              <a:t>When our final proposals are presented to the Government, each of the 11 Councils in Hertfordshire will indicate which of the 3 options they prefer.</a:t>
            </a:r>
          </a:p>
          <a:p>
            <a:endParaRPr lang="en-GB" sz="2000">
              <a:ea typeface="Calibri"/>
              <a:cs typeface="Calibri"/>
            </a:endParaRPr>
          </a:p>
          <a:p>
            <a:pPr marL="285750" indent="-285750">
              <a:buFont typeface="Arial" panose="020B0604020202020204" pitchFamily="34" charset="0"/>
              <a:buChar char="•"/>
            </a:pPr>
            <a:r>
              <a:rPr lang="en-GB" sz="2000">
                <a:ea typeface="Calibri"/>
                <a:cs typeface="Calibri"/>
              </a:rPr>
              <a:t>After considering a wide range of options for different numbers of new councils, we have selected three options for further detailed analysis and development, and are seeking the views of residents and stakeholders on these options</a:t>
            </a:r>
            <a:r>
              <a:rPr lang="en-GB" sz="2000">
                <a:latin typeface="Calibri" panose="020F0502020204030204" pitchFamily="34" charset="0"/>
                <a:ea typeface="Calibri" panose="020F0502020204030204" pitchFamily="34" charset="0"/>
                <a:cs typeface="Calibri" panose="020F0502020204030204" pitchFamily="34" charset="0"/>
              </a:rPr>
              <a:t>: </a:t>
            </a:r>
          </a:p>
          <a:p>
            <a:pPr marL="742950" lvl="1" indent="-285750">
              <a:buFont typeface="Arial" panose="020B0604020202020204" pitchFamily="34" charset="0"/>
              <a:buChar char="•"/>
            </a:pPr>
            <a:r>
              <a:rPr lang="en-GB" sz="2000" b="1">
                <a:latin typeface="Calibri" panose="020F0502020204030204" pitchFamily="34" charset="0"/>
                <a:ea typeface="Calibri" panose="020F0502020204030204" pitchFamily="34" charset="0"/>
                <a:cs typeface="Calibri" panose="020F0502020204030204" pitchFamily="34" charset="0"/>
              </a:rPr>
              <a:t>2 unitaries</a:t>
            </a:r>
          </a:p>
          <a:p>
            <a:pPr marL="742950" lvl="1" indent="-285750">
              <a:buFont typeface="Arial" panose="020B0604020202020204" pitchFamily="34" charset="0"/>
              <a:buChar char="•"/>
            </a:pPr>
            <a:r>
              <a:rPr lang="en-GB" sz="2000" b="1">
                <a:latin typeface="Calibri" panose="020F0502020204030204" pitchFamily="34" charset="0"/>
                <a:ea typeface="Calibri" panose="020F0502020204030204" pitchFamily="34" charset="0"/>
                <a:cs typeface="Calibri" panose="020F0502020204030204" pitchFamily="34" charset="0"/>
              </a:rPr>
              <a:t>3 unitaries</a:t>
            </a:r>
          </a:p>
          <a:p>
            <a:pPr marL="742950" lvl="1" indent="-285750">
              <a:buFont typeface="Arial" panose="020B0604020202020204" pitchFamily="34" charset="0"/>
              <a:buChar char="•"/>
            </a:pPr>
            <a:r>
              <a:rPr lang="en-GB" sz="2000" b="1">
                <a:latin typeface="Calibri" panose="020F0502020204030204" pitchFamily="34" charset="0"/>
                <a:ea typeface="Calibri" panose="020F0502020204030204" pitchFamily="34" charset="0"/>
                <a:cs typeface="Calibri" panose="020F0502020204030204" pitchFamily="34" charset="0"/>
              </a:rPr>
              <a:t>4 </a:t>
            </a:r>
            <a:r>
              <a:rPr lang="en-GB" sz="2000" b="1" err="1">
                <a:latin typeface="Calibri" panose="020F0502020204030204" pitchFamily="34" charset="0"/>
                <a:ea typeface="Calibri" panose="020F0502020204030204" pitchFamily="34" charset="0"/>
                <a:cs typeface="Calibri" panose="020F0502020204030204" pitchFamily="34" charset="0"/>
              </a:rPr>
              <a:t>unitaries</a:t>
            </a:r>
            <a:endParaRPr lang="en-GB" sz="2000" b="1">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6251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C32D1-9B7E-27B9-CC60-69AC7C55B6D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6F273E7-E737-452A-3A03-3D39125E0B09}"/>
              </a:ext>
            </a:extLst>
          </p:cNvPr>
          <p:cNvPicPr>
            <a:picLocks noChangeAspect="1"/>
          </p:cNvPicPr>
          <p:nvPr/>
        </p:nvPicPr>
        <p:blipFill>
          <a:blip r:embed="rId2"/>
          <a:stretch>
            <a:fillRect/>
          </a:stretch>
        </p:blipFill>
        <p:spPr>
          <a:xfrm>
            <a:off x="5609817" y="847083"/>
            <a:ext cx="6414152" cy="5219926"/>
          </a:xfrm>
          <a:prstGeom prst="rect">
            <a:avLst/>
          </a:prstGeom>
        </p:spPr>
      </p:pic>
      <p:sp>
        <p:nvSpPr>
          <p:cNvPr id="2" name="Title 1">
            <a:extLst>
              <a:ext uri="{FF2B5EF4-FFF2-40B4-BE49-F238E27FC236}">
                <a16:creationId xmlns:a16="http://schemas.microsoft.com/office/drawing/2014/main" id="{EA99F584-7B8C-01E9-23F2-B016341E3E77}"/>
              </a:ext>
            </a:extLst>
          </p:cNvPr>
          <p:cNvSpPr>
            <a:spLocks noGrp="1"/>
          </p:cNvSpPr>
          <p:nvPr>
            <p:ph type="title"/>
          </p:nvPr>
        </p:nvSpPr>
        <p:spPr>
          <a:xfrm>
            <a:off x="609600" y="-173477"/>
            <a:ext cx="10972800" cy="1143000"/>
          </a:xfrm>
        </p:spPr>
        <p:txBody>
          <a:bodyPr/>
          <a:lstStyle/>
          <a:p>
            <a:r>
              <a:rPr lang="en-GB" b="1" dirty="0">
                <a:solidFill>
                  <a:srgbClr val="34AC8B"/>
                </a:solidFill>
              </a:rPr>
              <a:t>What options are being considered?</a:t>
            </a:r>
            <a:endParaRPr lang="en-GB" dirty="0"/>
          </a:p>
        </p:txBody>
      </p:sp>
      <p:sp>
        <p:nvSpPr>
          <p:cNvPr id="16" name="TextBox 15">
            <a:extLst>
              <a:ext uri="{FF2B5EF4-FFF2-40B4-BE49-F238E27FC236}">
                <a16:creationId xmlns:a16="http://schemas.microsoft.com/office/drawing/2014/main" id="{7FA4CDA1-F0C0-F9A0-1D07-428822A93D46}"/>
              </a:ext>
            </a:extLst>
          </p:cNvPr>
          <p:cNvSpPr txBox="1"/>
          <p:nvPr/>
        </p:nvSpPr>
        <p:spPr>
          <a:xfrm>
            <a:off x="7436450" y="1172438"/>
            <a:ext cx="1261366" cy="369332"/>
          </a:xfrm>
          <a:prstGeom prst="rect">
            <a:avLst/>
          </a:prstGeom>
          <a:noFill/>
          <a:ln w="28575">
            <a:solidFill>
              <a:schemeClr val="tx1"/>
            </a:solidFill>
          </a:ln>
        </p:spPr>
        <p:txBody>
          <a:bodyPr wrap="square" rtlCol="0">
            <a:spAutoFit/>
          </a:bodyPr>
          <a:lstStyle/>
          <a:p>
            <a:r>
              <a:rPr lang="en-GB" b="1" dirty="0"/>
              <a:t>2 </a:t>
            </a:r>
            <a:r>
              <a:rPr lang="en-GB" b="1" dirty="0" err="1"/>
              <a:t>unitaries</a:t>
            </a:r>
            <a:endParaRPr lang="en-GB" b="1" dirty="0"/>
          </a:p>
        </p:txBody>
      </p:sp>
      <p:graphicFrame>
        <p:nvGraphicFramePr>
          <p:cNvPr id="23" name="Table 22">
            <a:extLst>
              <a:ext uri="{FF2B5EF4-FFF2-40B4-BE49-F238E27FC236}">
                <a16:creationId xmlns:a16="http://schemas.microsoft.com/office/drawing/2014/main" id="{64AEA14B-C0DC-1871-D006-C74525912199}"/>
              </a:ext>
            </a:extLst>
          </p:cNvPr>
          <p:cNvGraphicFramePr>
            <a:graphicFrameLocks noGrp="1"/>
          </p:cNvGraphicFramePr>
          <p:nvPr>
            <p:extLst>
              <p:ext uri="{D42A27DB-BD31-4B8C-83A1-F6EECF244321}">
                <p14:modId xmlns:p14="http://schemas.microsoft.com/office/powerpoint/2010/main" val="4181129259"/>
              </p:ext>
            </p:extLst>
          </p:nvPr>
        </p:nvGraphicFramePr>
        <p:xfrm>
          <a:off x="744264" y="1597868"/>
          <a:ext cx="4278586" cy="1600944"/>
        </p:xfrm>
        <a:graphic>
          <a:graphicData uri="http://schemas.openxmlformats.org/drawingml/2006/table">
            <a:tbl>
              <a:tblPr firstRow="1" firstCol="1" bandRow="1">
                <a:tableStyleId>{5C22544A-7EE6-4342-B048-85BDC9FD1C3A}</a:tableStyleId>
              </a:tblPr>
              <a:tblGrid>
                <a:gridCol w="1092658">
                  <a:extLst>
                    <a:ext uri="{9D8B030D-6E8A-4147-A177-3AD203B41FA5}">
                      <a16:colId xmlns:a16="http://schemas.microsoft.com/office/drawing/2014/main" val="847195195"/>
                    </a:ext>
                  </a:extLst>
                </a:gridCol>
                <a:gridCol w="1592964">
                  <a:extLst>
                    <a:ext uri="{9D8B030D-6E8A-4147-A177-3AD203B41FA5}">
                      <a16:colId xmlns:a16="http://schemas.microsoft.com/office/drawing/2014/main" val="3295734609"/>
                    </a:ext>
                  </a:extLst>
                </a:gridCol>
                <a:gridCol w="1592964">
                  <a:extLst>
                    <a:ext uri="{9D8B030D-6E8A-4147-A177-3AD203B41FA5}">
                      <a16:colId xmlns:a16="http://schemas.microsoft.com/office/drawing/2014/main" val="1153215076"/>
                    </a:ext>
                  </a:extLst>
                </a:gridCol>
              </a:tblGrid>
              <a:tr h="625826">
                <a:tc>
                  <a:txBody>
                    <a:bodyPr/>
                    <a:lstStyle/>
                    <a:p>
                      <a:pPr>
                        <a:lnSpc>
                          <a:spcPct val="115000"/>
                        </a:lnSpc>
                        <a:spcBef>
                          <a:spcPts val="1000"/>
                        </a:spcBef>
                        <a:spcAft>
                          <a:spcPts val="1000"/>
                        </a:spcAft>
                        <a:buNone/>
                      </a:pPr>
                      <a:r>
                        <a:rPr lang="en-GB" sz="1500">
                          <a:effectLst/>
                        </a:rPr>
                        <a:t>Local authority</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tc>
                  <a:txBody>
                    <a:bodyPr/>
                    <a:lstStyle/>
                    <a:p>
                      <a:pPr>
                        <a:lnSpc>
                          <a:spcPct val="115000"/>
                        </a:lnSpc>
                        <a:spcBef>
                          <a:spcPts val="1000"/>
                        </a:spcBef>
                        <a:spcAft>
                          <a:spcPts val="1000"/>
                        </a:spcAft>
                        <a:buNone/>
                      </a:pPr>
                      <a:r>
                        <a:rPr lang="en-GB" sz="1500">
                          <a:effectLst/>
                        </a:rPr>
                        <a:t>Population (mid-2024) </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tc>
                  <a:txBody>
                    <a:bodyPr/>
                    <a:lstStyle/>
                    <a:p>
                      <a:pPr>
                        <a:lnSpc>
                          <a:spcPct val="115000"/>
                        </a:lnSpc>
                        <a:spcBef>
                          <a:spcPts val="1000"/>
                        </a:spcBef>
                        <a:spcAft>
                          <a:spcPts val="1000"/>
                        </a:spcAft>
                        <a:buNone/>
                      </a:pPr>
                      <a:r>
                        <a:rPr lang="en-GB" sz="1500" dirty="0">
                          <a:effectLst/>
                        </a:rPr>
                        <a:t>Population (2045)</a:t>
                      </a:r>
                      <a:endParaRPr lang="en-GB" sz="1500" dirty="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extLst>
                  <a:ext uri="{0D108BD9-81ED-4DB2-BD59-A6C34878D82A}">
                    <a16:rowId xmlns:a16="http://schemas.microsoft.com/office/drawing/2014/main" val="1220518816"/>
                  </a:ext>
                </a:extLst>
              </a:tr>
              <a:tr h="487559">
                <a:tc>
                  <a:txBody>
                    <a:bodyPr/>
                    <a:lstStyle/>
                    <a:p>
                      <a:pPr>
                        <a:lnSpc>
                          <a:spcPct val="115000"/>
                        </a:lnSpc>
                        <a:spcBef>
                          <a:spcPts val="1000"/>
                        </a:spcBef>
                        <a:spcAft>
                          <a:spcPts val="1000"/>
                        </a:spcAft>
                        <a:buNone/>
                      </a:pPr>
                      <a:r>
                        <a:rPr lang="en-GB" sz="1500">
                          <a:effectLst/>
                        </a:rPr>
                        <a:t>WEST</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tc>
                  <a:txBody>
                    <a:bodyPr/>
                    <a:lstStyle/>
                    <a:p>
                      <a:pPr>
                        <a:lnSpc>
                          <a:spcPct val="115000"/>
                        </a:lnSpc>
                        <a:spcBef>
                          <a:spcPts val="1000"/>
                        </a:spcBef>
                        <a:spcAft>
                          <a:spcPts val="1000"/>
                        </a:spcAft>
                        <a:buNone/>
                      </a:pPr>
                      <a:r>
                        <a:rPr lang="en-GB" sz="1500">
                          <a:effectLst/>
                        </a:rPr>
                        <a:t>614,463</a:t>
                      </a:r>
                    </a:p>
                  </a:txBody>
                  <a:tcPr marL="68580" marR="68580" marT="0" marB="0"/>
                </a:tc>
                <a:tc>
                  <a:txBody>
                    <a:bodyPr/>
                    <a:lstStyle/>
                    <a:p>
                      <a:pPr>
                        <a:lnSpc>
                          <a:spcPct val="115000"/>
                        </a:lnSpc>
                        <a:spcBef>
                          <a:spcPts val="1000"/>
                        </a:spcBef>
                        <a:spcAft>
                          <a:spcPts val="1000"/>
                        </a:spcAft>
                        <a:buNone/>
                      </a:pPr>
                      <a:r>
                        <a:rPr lang="en-GB" sz="1500">
                          <a:effectLst/>
                        </a:rPr>
                        <a:t>722,000</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extLst>
                  <a:ext uri="{0D108BD9-81ED-4DB2-BD59-A6C34878D82A}">
                    <a16:rowId xmlns:a16="http://schemas.microsoft.com/office/drawing/2014/main" val="724667144"/>
                  </a:ext>
                </a:extLst>
              </a:tr>
              <a:tr h="487559">
                <a:tc>
                  <a:txBody>
                    <a:bodyPr/>
                    <a:lstStyle/>
                    <a:p>
                      <a:pPr>
                        <a:lnSpc>
                          <a:spcPct val="115000"/>
                        </a:lnSpc>
                        <a:spcBef>
                          <a:spcPts val="1000"/>
                        </a:spcBef>
                        <a:spcAft>
                          <a:spcPts val="1000"/>
                        </a:spcAft>
                        <a:buNone/>
                      </a:pPr>
                      <a:r>
                        <a:rPr lang="en-GB" sz="1500">
                          <a:effectLst/>
                        </a:rPr>
                        <a:t>EAST</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tc>
                  <a:txBody>
                    <a:bodyPr/>
                    <a:lstStyle/>
                    <a:p>
                      <a:pPr>
                        <a:lnSpc>
                          <a:spcPct val="115000"/>
                        </a:lnSpc>
                        <a:spcBef>
                          <a:spcPts val="1000"/>
                        </a:spcBef>
                        <a:spcAft>
                          <a:spcPts val="1000"/>
                        </a:spcAft>
                        <a:buNone/>
                      </a:pPr>
                      <a:r>
                        <a:rPr lang="en-GB" sz="1500">
                          <a:effectLst/>
                        </a:rPr>
                        <a:t>600,924</a:t>
                      </a:r>
                    </a:p>
                  </a:txBody>
                  <a:tcPr marL="68580" marR="68580" marT="0" marB="0"/>
                </a:tc>
                <a:tc>
                  <a:txBody>
                    <a:bodyPr/>
                    <a:lstStyle/>
                    <a:p>
                      <a:pPr>
                        <a:lnSpc>
                          <a:spcPct val="115000"/>
                        </a:lnSpc>
                        <a:spcBef>
                          <a:spcPts val="1000"/>
                        </a:spcBef>
                        <a:spcAft>
                          <a:spcPts val="1000"/>
                        </a:spcAft>
                        <a:buNone/>
                      </a:pPr>
                      <a:r>
                        <a:rPr lang="en-GB" sz="1500" dirty="0">
                          <a:effectLst/>
                        </a:rPr>
                        <a:t>758,000</a:t>
                      </a:r>
                      <a:endParaRPr lang="en-GB" sz="1500" dirty="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extLst>
                  <a:ext uri="{0D108BD9-81ED-4DB2-BD59-A6C34878D82A}">
                    <a16:rowId xmlns:a16="http://schemas.microsoft.com/office/drawing/2014/main" val="4078586129"/>
                  </a:ext>
                </a:extLst>
              </a:tr>
            </a:tbl>
          </a:graphicData>
        </a:graphic>
      </p:graphicFrame>
      <p:sp>
        <p:nvSpPr>
          <p:cNvPr id="24" name="Rectangle 4">
            <a:extLst>
              <a:ext uri="{FF2B5EF4-FFF2-40B4-BE49-F238E27FC236}">
                <a16:creationId xmlns:a16="http://schemas.microsoft.com/office/drawing/2014/main" id="{A5EA41E3-D765-8891-369E-40B90B63590D}"/>
              </a:ext>
            </a:extLst>
          </p:cNvPr>
          <p:cNvSpPr>
            <a:spLocks noChangeArrowheads="1"/>
          </p:cNvSpPr>
          <p:nvPr/>
        </p:nvSpPr>
        <p:spPr bwMode="auto">
          <a:xfrm>
            <a:off x="3242928" y="3198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A33ABE7A-E906-2AFB-CE2B-4A19DE406135}"/>
              </a:ext>
            </a:extLst>
          </p:cNvPr>
          <p:cNvGraphicFramePr>
            <a:graphicFrameLocks noGrp="1"/>
          </p:cNvGraphicFramePr>
          <p:nvPr>
            <p:extLst>
              <p:ext uri="{D42A27DB-BD31-4B8C-83A1-F6EECF244321}">
                <p14:modId xmlns:p14="http://schemas.microsoft.com/office/powerpoint/2010/main" val="3534881964"/>
              </p:ext>
            </p:extLst>
          </p:nvPr>
        </p:nvGraphicFramePr>
        <p:xfrm>
          <a:off x="744264" y="4963534"/>
          <a:ext cx="2608263" cy="1103475"/>
        </p:xfrm>
        <a:graphic>
          <a:graphicData uri="http://schemas.openxmlformats.org/drawingml/2006/table">
            <a:tbl>
              <a:tblPr firstRow="1" bandRow="1"/>
              <a:tblGrid>
                <a:gridCol w="2608263">
                  <a:extLst>
                    <a:ext uri="{9D8B030D-6E8A-4147-A177-3AD203B41FA5}">
                      <a16:colId xmlns:a16="http://schemas.microsoft.com/office/drawing/2014/main" val="3185706285"/>
                    </a:ext>
                  </a:extLst>
                </a:gridCol>
              </a:tblGrid>
              <a:tr h="308973">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GB" sz="1000">
                          <a:latin typeface="Aptos Narrow" panose="020B0004020202020204" pitchFamily="34" charset="0"/>
                        </a:rPr>
                        <a:t>East</a:t>
                      </a:r>
                    </a:p>
                  </a:txBody>
                  <a:tcPr marL="68580" marR="68580" marT="34290" marB="342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0386E"/>
                    </a:solidFill>
                  </a:tcPr>
                </a:tc>
                <a:extLst>
                  <a:ext uri="{0D108BD9-81ED-4DB2-BD59-A6C34878D82A}">
                    <a16:rowId xmlns:a16="http://schemas.microsoft.com/office/drawing/2014/main" val="3821083656"/>
                  </a:ext>
                </a:extLst>
              </a:tr>
              <a:tr h="48552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dirty="0">
                          <a:solidFill>
                            <a:schemeClr val="accent1">
                              <a:lumMod val="50000"/>
                            </a:schemeClr>
                          </a:solidFill>
                          <a:effectLst/>
                          <a:latin typeface="Aptos Narrow" panose="020B0004020202020204" pitchFamily="34" charset="0"/>
                        </a:rPr>
                        <a:t>Broxbourne, East Herts, North Herts, Stevenage, Welwyn Hatfield</a:t>
                      </a:r>
                      <a:endParaRPr lang="en-GB" sz="1200" dirty="0">
                        <a:solidFill>
                          <a:schemeClr val="accent1">
                            <a:lumMod val="50000"/>
                          </a:schemeClr>
                        </a:solidFill>
                        <a:effectLst/>
                        <a:latin typeface="Aptos" panose="020B0004020202020204" pitchFamily="34" charset="0"/>
                      </a:endParaRPr>
                    </a:p>
                  </a:txBody>
                  <a:tcPr marL="68580" marR="68580" marT="34290" marB="3429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0386E">
                        <a:tint val="40000"/>
                      </a:srgbClr>
                    </a:solidFill>
                  </a:tcPr>
                </a:tc>
                <a:extLst>
                  <a:ext uri="{0D108BD9-81ED-4DB2-BD59-A6C34878D82A}">
                    <a16:rowId xmlns:a16="http://schemas.microsoft.com/office/drawing/2014/main" val="1899236948"/>
                  </a:ext>
                </a:extLst>
              </a:tr>
              <a:tr h="308973">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GB" sz="600" dirty="0">
                        <a:solidFill>
                          <a:schemeClr val="accent1"/>
                        </a:solidFill>
                      </a:endParaRP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029785885"/>
                  </a:ext>
                </a:extLst>
              </a:tr>
            </a:tbl>
          </a:graphicData>
        </a:graphic>
      </p:graphicFrame>
      <p:graphicFrame>
        <p:nvGraphicFramePr>
          <p:cNvPr id="6" name="Table 5">
            <a:extLst>
              <a:ext uri="{FF2B5EF4-FFF2-40B4-BE49-F238E27FC236}">
                <a16:creationId xmlns:a16="http://schemas.microsoft.com/office/drawing/2014/main" id="{7BF268A2-5BA0-EAFE-7779-0085A859AD1F}"/>
              </a:ext>
            </a:extLst>
          </p:cNvPr>
          <p:cNvGraphicFramePr>
            <a:graphicFrameLocks noGrp="1"/>
          </p:cNvGraphicFramePr>
          <p:nvPr>
            <p:extLst>
              <p:ext uri="{D42A27DB-BD31-4B8C-83A1-F6EECF244321}">
                <p14:modId xmlns:p14="http://schemas.microsoft.com/office/powerpoint/2010/main" val="4161484212"/>
              </p:ext>
            </p:extLst>
          </p:nvPr>
        </p:nvGraphicFramePr>
        <p:xfrm>
          <a:off x="744267" y="3827157"/>
          <a:ext cx="2608263" cy="1103475"/>
        </p:xfrm>
        <a:graphic>
          <a:graphicData uri="http://schemas.openxmlformats.org/drawingml/2006/table">
            <a:tbl>
              <a:tblPr firstRow="1" bandRow="1"/>
              <a:tblGrid>
                <a:gridCol w="2608263">
                  <a:extLst>
                    <a:ext uri="{9D8B030D-6E8A-4147-A177-3AD203B41FA5}">
                      <a16:colId xmlns:a16="http://schemas.microsoft.com/office/drawing/2014/main" val="3185706285"/>
                    </a:ext>
                  </a:extLst>
                </a:gridCol>
              </a:tblGrid>
              <a:tr h="308973">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GB" sz="1000"/>
                        <a:t>West</a:t>
                      </a:r>
                      <a:endParaRPr lang="en-GB" sz="1000">
                        <a:latin typeface="Aptos Narrow" panose="020B0004020202020204" pitchFamily="34" charset="0"/>
                      </a:endParaRPr>
                    </a:p>
                  </a:txBody>
                  <a:tcPr marL="68580" marR="68580" marT="34290" marB="342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74F71"/>
                    </a:solidFill>
                  </a:tcPr>
                </a:tc>
                <a:extLst>
                  <a:ext uri="{0D108BD9-81ED-4DB2-BD59-A6C34878D82A}">
                    <a16:rowId xmlns:a16="http://schemas.microsoft.com/office/drawing/2014/main" val="3821083656"/>
                  </a:ext>
                </a:extLst>
              </a:tr>
              <a:tr h="48552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200" dirty="0">
                          <a:solidFill>
                            <a:schemeClr val="accent2">
                              <a:lumMod val="50000"/>
                            </a:schemeClr>
                          </a:solidFill>
                          <a:effectLst/>
                        </a:rPr>
                        <a:t>Dacorum, Hertsmere, St Albans, Three Rivers, Watford</a:t>
                      </a:r>
                      <a:endParaRPr lang="en-GB" sz="1200" dirty="0">
                        <a:solidFill>
                          <a:schemeClr val="accent2">
                            <a:lumMod val="50000"/>
                          </a:schemeClr>
                        </a:solidFill>
                        <a:effectLst/>
                        <a:latin typeface="Aptos" panose="020B0004020202020204" pitchFamily="34" charset="0"/>
                      </a:endParaRPr>
                    </a:p>
                  </a:txBody>
                  <a:tcPr marL="68580" marR="68580" marT="34290" marB="3429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74F71">
                        <a:tint val="40000"/>
                      </a:srgbClr>
                    </a:solidFill>
                  </a:tcPr>
                </a:tc>
                <a:extLst>
                  <a:ext uri="{0D108BD9-81ED-4DB2-BD59-A6C34878D82A}">
                    <a16:rowId xmlns:a16="http://schemas.microsoft.com/office/drawing/2014/main" val="1899236948"/>
                  </a:ext>
                </a:extLst>
              </a:tr>
              <a:tr h="308973">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GB" sz="600" dirty="0">
                        <a:solidFill>
                          <a:schemeClr val="accent2"/>
                        </a:solidFill>
                      </a:endParaRP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029785885"/>
                  </a:ext>
                </a:extLst>
              </a:tr>
            </a:tbl>
          </a:graphicData>
        </a:graphic>
      </p:graphicFrame>
    </p:spTree>
    <p:extLst>
      <p:ext uri="{BB962C8B-B14F-4D97-AF65-F5344CB8AC3E}">
        <p14:creationId xmlns:p14="http://schemas.microsoft.com/office/powerpoint/2010/main" val="367046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22C9E-CFEC-02B1-0EF6-042B5BCE318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8CC9491-5212-4B1D-38C6-FE97CFDB276F}"/>
              </a:ext>
            </a:extLst>
          </p:cNvPr>
          <p:cNvPicPr>
            <a:picLocks noChangeAspect="1"/>
          </p:cNvPicPr>
          <p:nvPr/>
        </p:nvPicPr>
        <p:blipFill>
          <a:blip r:embed="rId2"/>
          <a:stretch>
            <a:fillRect/>
          </a:stretch>
        </p:blipFill>
        <p:spPr>
          <a:xfrm>
            <a:off x="5593131" y="886590"/>
            <a:ext cx="6386796" cy="5197663"/>
          </a:xfrm>
          <a:prstGeom prst="rect">
            <a:avLst/>
          </a:prstGeom>
        </p:spPr>
      </p:pic>
      <p:sp>
        <p:nvSpPr>
          <p:cNvPr id="2" name="Title 1">
            <a:extLst>
              <a:ext uri="{FF2B5EF4-FFF2-40B4-BE49-F238E27FC236}">
                <a16:creationId xmlns:a16="http://schemas.microsoft.com/office/drawing/2014/main" id="{8232C194-4FE4-2FC0-FF56-2F82B556409D}"/>
              </a:ext>
            </a:extLst>
          </p:cNvPr>
          <p:cNvSpPr>
            <a:spLocks noGrp="1"/>
          </p:cNvSpPr>
          <p:nvPr>
            <p:ph type="title"/>
          </p:nvPr>
        </p:nvSpPr>
        <p:spPr>
          <a:xfrm>
            <a:off x="609600" y="-143380"/>
            <a:ext cx="10972800" cy="1143000"/>
          </a:xfrm>
        </p:spPr>
        <p:txBody>
          <a:bodyPr/>
          <a:lstStyle/>
          <a:p>
            <a:r>
              <a:rPr lang="en-GB" b="1" dirty="0">
                <a:solidFill>
                  <a:srgbClr val="34AC8B"/>
                </a:solidFill>
              </a:rPr>
              <a:t>What options are being considered?</a:t>
            </a:r>
            <a:endParaRPr lang="en-GB" dirty="0"/>
          </a:p>
        </p:txBody>
      </p:sp>
      <p:sp>
        <p:nvSpPr>
          <p:cNvPr id="17" name="TextBox 16">
            <a:extLst>
              <a:ext uri="{FF2B5EF4-FFF2-40B4-BE49-F238E27FC236}">
                <a16:creationId xmlns:a16="http://schemas.microsoft.com/office/drawing/2014/main" id="{7B604FD1-38D6-9B4B-A90A-A2B001675CA8}"/>
              </a:ext>
            </a:extLst>
          </p:cNvPr>
          <p:cNvSpPr txBox="1"/>
          <p:nvPr/>
        </p:nvSpPr>
        <p:spPr>
          <a:xfrm>
            <a:off x="7452881" y="1178263"/>
            <a:ext cx="1212894" cy="369332"/>
          </a:xfrm>
          <a:prstGeom prst="rect">
            <a:avLst/>
          </a:prstGeom>
          <a:noFill/>
          <a:ln w="28575">
            <a:solidFill>
              <a:schemeClr val="tx1"/>
            </a:solidFill>
          </a:ln>
        </p:spPr>
        <p:txBody>
          <a:bodyPr wrap="square" rtlCol="0">
            <a:spAutoFit/>
          </a:bodyPr>
          <a:lstStyle/>
          <a:p>
            <a:r>
              <a:rPr lang="en-GB" b="1" dirty="0"/>
              <a:t>3 </a:t>
            </a:r>
            <a:r>
              <a:rPr lang="en-GB" b="1" dirty="0" err="1"/>
              <a:t>unitaries</a:t>
            </a:r>
            <a:endParaRPr lang="en-GB" b="1" dirty="0"/>
          </a:p>
        </p:txBody>
      </p:sp>
      <p:sp>
        <p:nvSpPr>
          <p:cNvPr id="19" name="TextBox 18">
            <a:extLst>
              <a:ext uri="{FF2B5EF4-FFF2-40B4-BE49-F238E27FC236}">
                <a16:creationId xmlns:a16="http://schemas.microsoft.com/office/drawing/2014/main" id="{CD92ED00-325E-3CB9-BD75-89F5CD6B5041}"/>
              </a:ext>
            </a:extLst>
          </p:cNvPr>
          <p:cNvSpPr txBox="1"/>
          <p:nvPr/>
        </p:nvSpPr>
        <p:spPr>
          <a:xfrm>
            <a:off x="4129541" y="5300006"/>
            <a:ext cx="2719315" cy="1384995"/>
          </a:xfrm>
          <a:prstGeom prst="rect">
            <a:avLst/>
          </a:prstGeom>
          <a:noFill/>
        </p:spPr>
        <p:txBody>
          <a:bodyPr wrap="square">
            <a:spAutoFit/>
          </a:bodyPr>
          <a:lstStyle/>
          <a:p>
            <a:r>
              <a:rPr lang="en-GB" sz="1200" b="1" i="1" dirty="0"/>
              <a:t>*The striped area on the map shows a potential boundary change between Watford and Hertsmere. We are considering this as part of the LGR process, as it could improve services where the current boundary splits communities.</a:t>
            </a:r>
            <a:endParaRPr lang="en-GB" sz="1200" b="1" dirty="0"/>
          </a:p>
        </p:txBody>
      </p:sp>
      <p:graphicFrame>
        <p:nvGraphicFramePr>
          <p:cNvPr id="3" name="Table 2">
            <a:extLst>
              <a:ext uri="{FF2B5EF4-FFF2-40B4-BE49-F238E27FC236}">
                <a16:creationId xmlns:a16="http://schemas.microsoft.com/office/drawing/2014/main" id="{85B69126-F75D-1579-9A1B-2E4B2F9A676F}"/>
              </a:ext>
            </a:extLst>
          </p:cNvPr>
          <p:cNvGraphicFramePr>
            <a:graphicFrameLocks noGrp="1"/>
          </p:cNvGraphicFramePr>
          <p:nvPr>
            <p:extLst>
              <p:ext uri="{D42A27DB-BD31-4B8C-83A1-F6EECF244321}">
                <p14:modId xmlns:p14="http://schemas.microsoft.com/office/powerpoint/2010/main" val="581968486"/>
              </p:ext>
            </p:extLst>
          </p:nvPr>
        </p:nvGraphicFramePr>
        <p:xfrm>
          <a:off x="660575" y="1362929"/>
          <a:ext cx="4755974" cy="1532376"/>
        </p:xfrm>
        <a:graphic>
          <a:graphicData uri="http://schemas.openxmlformats.org/drawingml/2006/table">
            <a:tbl>
              <a:tblPr firstRow="1" firstCol="1" bandRow="1">
                <a:tableStyleId>{5C22544A-7EE6-4342-B048-85BDC9FD1C3A}</a:tableStyleId>
              </a:tblPr>
              <a:tblGrid>
                <a:gridCol w="1452716">
                  <a:extLst>
                    <a:ext uri="{9D8B030D-6E8A-4147-A177-3AD203B41FA5}">
                      <a16:colId xmlns:a16="http://schemas.microsoft.com/office/drawing/2014/main" val="320542662"/>
                    </a:ext>
                  </a:extLst>
                </a:gridCol>
                <a:gridCol w="1776815">
                  <a:extLst>
                    <a:ext uri="{9D8B030D-6E8A-4147-A177-3AD203B41FA5}">
                      <a16:colId xmlns:a16="http://schemas.microsoft.com/office/drawing/2014/main" val="2534637106"/>
                    </a:ext>
                  </a:extLst>
                </a:gridCol>
                <a:gridCol w="1526443">
                  <a:extLst>
                    <a:ext uri="{9D8B030D-6E8A-4147-A177-3AD203B41FA5}">
                      <a16:colId xmlns:a16="http://schemas.microsoft.com/office/drawing/2014/main" val="705193429"/>
                    </a:ext>
                  </a:extLst>
                </a:gridCol>
              </a:tblGrid>
              <a:tr h="418499">
                <a:tc>
                  <a:txBody>
                    <a:bodyPr/>
                    <a:lstStyle/>
                    <a:p>
                      <a:pPr>
                        <a:lnSpc>
                          <a:spcPct val="115000"/>
                        </a:lnSpc>
                        <a:spcBef>
                          <a:spcPts val="1000"/>
                        </a:spcBef>
                        <a:spcAft>
                          <a:spcPts val="1000"/>
                        </a:spcAft>
                        <a:buNone/>
                      </a:pPr>
                      <a:r>
                        <a:rPr lang="en-GB" sz="1500">
                          <a:effectLst/>
                        </a:rPr>
                        <a:t>Local authority</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tc>
                  <a:txBody>
                    <a:bodyPr/>
                    <a:lstStyle/>
                    <a:p>
                      <a:pPr>
                        <a:lnSpc>
                          <a:spcPct val="115000"/>
                        </a:lnSpc>
                        <a:spcBef>
                          <a:spcPts val="1000"/>
                        </a:spcBef>
                        <a:spcAft>
                          <a:spcPts val="1000"/>
                        </a:spcAft>
                        <a:buNone/>
                      </a:pPr>
                      <a:r>
                        <a:rPr lang="en-GB" sz="1500">
                          <a:effectLst/>
                        </a:rPr>
                        <a:t>Population (mid-2024) </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tc>
                  <a:txBody>
                    <a:bodyPr/>
                    <a:lstStyle/>
                    <a:p>
                      <a:pPr>
                        <a:lnSpc>
                          <a:spcPct val="115000"/>
                        </a:lnSpc>
                        <a:spcBef>
                          <a:spcPts val="1000"/>
                        </a:spcBef>
                        <a:spcAft>
                          <a:spcPts val="1000"/>
                        </a:spcAft>
                        <a:buNone/>
                      </a:pPr>
                      <a:r>
                        <a:rPr lang="en-GB" sz="1500">
                          <a:effectLst/>
                        </a:rPr>
                        <a:t>Population (2045)</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extLst>
                  <a:ext uri="{0D108BD9-81ED-4DB2-BD59-A6C34878D82A}">
                    <a16:rowId xmlns:a16="http://schemas.microsoft.com/office/drawing/2014/main" val="1470324180"/>
                  </a:ext>
                </a:extLst>
              </a:tr>
              <a:tr h="341534">
                <a:tc>
                  <a:txBody>
                    <a:bodyPr/>
                    <a:lstStyle/>
                    <a:p>
                      <a:pPr>
                        <a:lnSpc>
                          <a:spcPct val="115000"/>
                        </a:lnSpc>
                        <a:spcBef>
                          <a:spcPts val="1000"/>
                        </a:spcBef>
                        <a:spcAft>
                          <a:spcPts val="1000"/>
                        </a:spcAft>
                        <a:buNone/>
                      </a:pPr>
                      <a:r>
                        <a:rPr lang="en-GB" sz="1500">
                          <a:effectLst/>
                        </a:rPr>
                        <a:t>WEST</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tc>
                  <a:txBody>
                    <a:bodyPr/>
                    <a:lstStyle/>
                    <a:p>
                      <a:pPr>
                        <a:lnSpc>
                          <a:spcPct val="115000"/>
                        </a:lnSpc>
                        <a:spcBef>
                          <a:spcPts val="1000"/>
                        </a:spcBef>
                        <a:spcAft>
                          <a:spcPts val="1000"/>
                        </a:spcAft>
                        <a:buNone/>
                      </a:pPr>
                      <a:r>
                        <a:rPr lang="en-GB" sz="1500">
                          <a:effectLst/>
                        </a:rPr>
                        <a:t>386,013</a:t>
                      </a:r>
                    </a:p>
                  </a:txBody>
                  <a:tcPr marL="68580" marR="68580" marT="0" marB="0"/>
                </a:tc>
                <a:tc>
                  <a:txBody>
                    <a:bodyPr/>
                    <a:lstStyle/>
                    <a:p>
                      <a:pPr>
                        <a:lnSpc>
                          <a:spcPct val="115000"/>
                        </a:lnSpc>
                        <a:spcBef>
                          <a:spcPts val="1000"/>
                        </a:spcBef>
                        <a:spcAft>
                          <a:spcPts val="1000"/>
                        </a:spcAft>
                        <a:buNone/>
                      </a:pPr>
                      <a:r>
                        <a:rPr lang="en-GB" sz="1500">
                          <a:effectLst/>
                        </a:rPr>
                        <a:t>463,000</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extLst>
                  <a:ext uri="{0D108BD9-81ED-4DB2-BD59-A6C34878D82A}">
                    <a16:rowId xmlns:a16="http://schemas.microsoft.com/office/drawing/2014/main" val="3209907107"/>
                  </a:ext>
                </a:extLst>
              </a:tr>
              <a:tr h="288413">
                <a:tc>
                  <a:txBody>
                    <a:bodyPr/>
                    <a:lstStyle/>
                    <a:p>
                      <a:pPr>
                        <a:lnSpc>
                          <a:spcPct val="115000"/>
                        </a:lnSpc>
                        <a:spcBef>
                          <a:spcPts val="1000"/>
                        </a:spcBef>
                        <a:spcAft>
                          <a:spcPts val="1000"/>
                        </a:spcAft>
                        <a:buNone/>
                      </a:pPr>
                      <a:r>
                        <a:rPr lang="en-GB" sz="1500">
                          <a:effectLst/>
                        </a:rPr>
                        <a:t>CENTRAL</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tc>
                  <a:txBody>
                    <a:bodyPr/>
                    <a:lstStyle/>
                    <a:p>
                      <a:pPr>
                        <a:lnSpc>
                          <a:spcPct val="115000"/>
                        </a:lnSpc>
                        <a:spcBef>
                          <a:spcPts val="1000"/>
                        </a:spcBef>
                        <a:spcAft>
                          <a:spcPts val="1000"/>
                        </a:spcAft>
                        <a:buNone/>
                      </a:pPr>
                      <a:r>
                        <a:rPr lang="en-GB" sz="1500">
                          <a:effectLst/>
                        </a:rPr>
                        <a:t>350,199</a:t>
                      </a:r>
                    </a:p>
                  </a:txBody>
                  <a:tcPr marL="68580" marR="68580" marT="0" marB="0"/>
                </a:tc>
                <a:tc>
                  <a:txBody>
                    <a:bodyPr/>
                    <a:lstStyle/>
                    <a:p>
                      <a:pPr>
                        <a:lnSpc>
                          <a:spcPct val="115000"/>
                        </a:lnSpc>
                        <a:spcBef>
                          <a:spcPts val="1000"/>
                        </a:spcBef>
                        <a:spcAft>
                          <a:spcPts val="1000"/>
                        </a:spcAft>
                        <a:buNone/>
                      </a:pPr>
                      <a:r>
                        <a:rPr lang="en-GB" sz="1500">
                          <a:effectLst/>
                        </a:rPr>
                        <a:t>414,000</a:t>
                      </a:r>
                    </a:p>
                  </a:txBody>
                  <a:tcPr marL="68580" marR="68580" marT="0" marB="0"/>
                </a:tc>
                <a:extLst>
                  <a:ext uri="{0D108BD9-81ED-4DB2-BD59-A6C34878D82A}">
                    <a16:rowId xmlns:a16="http://schemas.microsoft.com/office/drawing/2014/main" val="2190840025"/>
                  </a:ext>
                </a:extLst>
              </a:tr>
              <a:tr h="390174">
                <a:tc>
                  <a:txBody>
                    <a:bodyPr/>
                    <a:lstStyle/>
                    <a:p>
                      <a:pPr>
                        <a:lnSpc>
                          <a:spcPct val="115000"/>
                        </a:lnSpc>
                        <a:spcBef>
                          <a:spcPts val="1000"/>
                        </a:spcBef>
                        <a:spcAft>
                          <a:spcPts val="1000"/>
                        </a:spcAft>
                        <a:buNone/>
                      </a:pPr>
                      <a:r>
                        <a:rPr lang="en-GB" sz="1500">
                          <a:effectLst/>
                        </a:rPr>
                        <a:t>EAST</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tc>
                  <a:txBody>
                    <a:bodyPr/>
                    <a:lstStyle/>
                    <a:p>
                      <a:pPr>
                        <a:lnSpc>
                          <a:spcPct val="115000"/>
                        </a:lnSpc>
                        <a:spcBef>
                          <a:spcPts val="1000"/>
                        </a:spcBef>
                        <a:spcAft>
                          <a:spcPts val="1000"/>
                        </a:spcAft>
                        <a:buNone/>
                      </a:pPr>
                      <a:r>
                        <a:rPr lang="en-GB" sz="1500">
                          <a:effectLst/>
                        </a:rPr>
                        <a:t>479,175</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tc>
                  <a:txBody>
                    <a:bodyPr/>
                    <a:lstStyle/>
                    <a:p>
                      <a:pPr>
                        <a:lnSpc>
                          <a:spcPct val="115000"/>
                        </a:lnSpc>
                        <a:spcBef>
                          <a:spcPts val="1000"/>
                        </a:spcBef>
                        <a:spcAft>
                          <a:spcPts val="1000"/>
                        </a:spcAft>
                        <a:buNone/>
                      </a:pPr>
                      <a:r>
                        <a:rPr lang="en-GB" sz="1500">
                          <a:effectLst/>
                        </a:rPr>
                        <a:t>603,000</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extLst>
                  <a:ext uri="{0D108BD9-81ED-4DB2-BD59-A6C34878D82A}">
                    <a16:rowId xmlns:a16="http://schemas.microsoft.com/office/drawing/2014/main" val="2539859504"/>
                  </a:ext>
                </a:extLst>
              </a:tr>
            </a:tbl>
          </a:graphicData>
        </a:graphic>
      </p:graphicFrame>
      <p:graphicFrame>
        <p:nvGraphicFramePr>
          <p:cNvPr id="7" name="Table 6">
            <a:extLst>
              <a:ext uri="{FF2B5EF4-FFF2-40B4-BE49-F238E27FC236}">
                <a16:creationId xmlns:a16="http://schemas.microsoft.com/office/drawing/2014/main" id="{9337E4F8-DF84-4ABC-3946-56A8D02AF84B}"/>
              </a:ext>
            </a:extLst>
          </p:cNvPr>
          <p:cNvGraphicFramePr>
            <a:graphicFrameLocks noGrp="1"/>
          </p:cNvGraphicFramePr>
          <p:nvPr>
            <p:extLst>
              <p:ext uri="{D42A27DB-BD31-4B8C-83A1-F6EECF244321}">
                <p14:modId xmlns:p14="http://schemas.microsoft.com/office/powerpoint/2010/main" val="645105918"/>
              </p:ext>
            </p:extLst>
          </p:nvPr>
        </p:nvGraphicFramePr>
        <p:xfrm>
          <a:off x="660576" y="3701962"/>
          <a:ext cx="2845734" cy="952500"/>
        </p:xfrm>
        <a:graphic>
          <a:graphicData uri="http://schemas.openxmlformats.org/drawingml/2006/table">
            <a:tbl>
              <a:tblPr firstRow="1" bandRow="1"/>
              <a:tblGrid>
                <a:gridCol w="2845734">
                  <a:extLst>
                    <a:ext uri="{9D8B030D-6E8A-4147-A177-3AD203B41FA5}">
                      <a16:colId xmlns:a16="http://schemas.microsoft.com/office/drawing/2014/main" val="3185706285"/>
                    </a:ext>
                  </a:extLst>
                </a:gridCol>
              </a:tblGrid>
              <a:tr h="159902">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GB" sz="1000">
                          <a:latin typeface="Aptos Narrow" panose="020B0004020202020204" pitchFamily="34" charset="0"/>
                        </a:rPr>
                        <a:t>West</a:t>
                      </a:r>
                    </a:p>
                  </a:txBody>
                  <a:tcPr marL="68580" marR="68580" marT="34290" marB="342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74F71"/>
                    </a:solidFill>
                  </a:tcPr>
                </a:tc>
                <a:extLst>
                  <a:ext uri="{0D108BD9-81ED-4DB2-BD59-A6C34878D82A}">
                    <a16:rowId xmlns:a16="http://schemas.microsoft.com/office/drawing/2014/main" val="3821083656"/>
                  </a:ext>
                </a:extLst>
              </a:tr>
              <a:tr h="34264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100" dirty="0">
                          <a:solidFill>
                            <a:schemeClr val="accent2">
                              <a:lumMod val="50000"/>
                            </a:schemeClr>
                          </a:solidFill>
                          <a:effectLst/>
                          <a:latin typeface="Aptos Narrow" panose="020B0004020202020204" pitchFamily="34" charset="0"/>
                        </a:rPr>
                        <a:t>Dacorum, Three Rivers, Watford</a:t>
                      </a:r>
                    </a:p>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i="1" kern="1200" dirty="0">
                          <a:solidFill>
                            <a:schemeClr val="accent2">
                              <a:lumMod val="50000"/>
                            </a:schemeClr>
                          </a:solidFill>
                          <a:effectLst/>
                          <a:latin typeface="Aptos Narrow" panose="020B0004020202020204" pitchFamily="34" charset="0"/>
                          <a:ea typeface="+mn-ea"/>
                          <a:cs typeface="+mn-cs"/>
                        </a:rPr>
                        <a:t>PLUS</a:t>
                      </a:r>
                      <a:r>
                        <a:rPr lang="en-GB" sz="1100" i="1" kern="1200" dirty="0">
                          <a:solidFill>
                            <a:schemeClr val="accent2">
                              <a:lumMod val="50000"/>
                            </a:schemeClr>
                          </a:solidFill>
                          <a:effectLst/>
                          <a:latin typeface="Aptos Narrow" panose="020B0004020202020204" pitchFamily="34" charset="0"/>
                          <a:ea typeface="+mn-ea"/>
                          <a:cs typeface="+mn-cs"/>
                        </a:rPr>
                        <a:t> Bushey North &amp; Bushey South County Electoral Divisions</a:t>
                      </a:r>
                    </a:p>
                  </a:txBody>
                  <a:tcPr marL="68580" marR="68580" marT="34290" marB="3429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74F71">
                        <a:lumMod val="20000"/>
                        <a:lumOff val="80000"/>
                      </a:srgbClr>
                    </a:solidFill>
                  </a:tcPr>
                </a:tc>
                <a:extLst>
                  <a:ext uri="{0D108BD9-81ED-4DB2-BD59-A6C34878D82A}">
                    <a16:rowId xmlns:a16="http://schemas.microsoft.com/office/drawing/2014/main" val="1899236948"/>
                  </a:ext>
                </a:extLst>
              </a:tr>
              <a:tr h="15990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GB" sz="600" kern="1200" dirty="0">
                        <a:solidFill>
                          <a:schemeClr val="accent2"/>
                        </a:solidFill>
                        <a:latin typeface="+mn-lt"/>
                        <a:ea typeface="+mn-ea"/>
                        <a:cs typeface="+mn-cs"/>
                      </a:endParaRP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029785885"/>
                  </a:ext>
                </a:extLst>
              </a:tr>
            </a:tbl>
          </a:graphicData>
        </a:graphic>
      </p:graphicFrame>
      <p:graphicFrame>
        <p:nvGraphicFramePr>
          <p:cNvPr id="8" name="Table 7">
            <a:extLst>
              <a:ext uri="{FF2B5EF4-FFF2-40B4-BE49-F238E27FC236}">
                <a16:creationId xmlns:a16="http://schemas.microsoft.com/office/drawing/2014/main" id="{1C12C9BF-661F-55A2-3796-0BDB70FAB177}"/>
              </a:ext>
            </a:extLst>
          </p:cNvPr>
          <p:cNvGraphicFramePr>
            <a:graphicFrameLocks noGrp="1"/>
          </p:cNvGraphicFramePr>
          <p:nvPr>
            <p:extLst>
              <p:ext uri="{D42A27DB-BD31-4B8C-83A1-F6EECF244321}">
                <p14:modId xmlns:p14="http://schemas.microsoft.com/office/powerpoint/2010/main" val="1566519991"/>
              </p:ext>
            </p:extLst>
          </p:nvPr>
        </p:nvGraphicFramePr>
        <p:xfrm>
          <a:off x="660575" y="5547333"/>
          <a:ext cx="2845735" cy="679534"/>
        </p:xfrm>
        <a:graphic>
          <a:graphicData uri="http://schemas.openxmlformats.org/drawingml/2006/table">
            <a:tbl>
              <a:tblPr firstRow="1" bandRow="1"/>
              <a:tblGrid>
                <a:gridCol w="2845735">
                  <a:extLst>
                    <a:ext uri="{9D8B030D-6E8A-4147-A177-3AD203B41FA5}">
                      <a16:colId xmlns:a16="http://schemas.microsoft.com/office/drawing/2014/main" val="3185706285"/>
                    </a:ext>
                  </a:extLst>
                </a:gridCol>
              </a:tblGrid>
              <a:tr h="178326">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GB" sz="1000"/>
                        <a:t>East</a:t>
                      </a:r>
                      <a:endParaRPr lang="en-GB" sz="1000">
                        <a:latin typeface="Aptos Narrow" panose="020B0004020202020204" pitchFamily="34" charset="0"/>
                      </a:endParaRPr>
                    </a:p>
                  </a:txBody>
                  <a:tcPr marL="68580" marR="68580" marT="34290" marB="342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0386E"/>
                    </a:solidFill>
                  </a:tcPr>
                </a:tc>
                <a:extLst>
                  <a:ext uri="{0D108BD9-81ED-4DB2-BD59-A6C34878D82A}">
                    <a16:rowId xmlns:a16="http://schemas.microsoft.com/office/drawing/2014/main" val="3821083656"/>
                  </a:ext>
                </a:extLst>
              </a:tr>
              <a:tr h="28022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050" dirty="0">
                          <a:solidFill>
                            <a:schemeClr val="accent1">
                              <a:lumMod val="50000"/>
                            </a:schemeClr>
                          </a:solidFill>
                          <a:effectLst/>
                        </a:rPr>
                        <a:t>Broxbourne, East Herts, North Herts, Stevenage</a:t>
                      </a:r>
                      <a:endParaRPr lang="en-GB" sz="1050" dirty="0">
                        <a:solidFill>
                          <a:schemeClr val="accent1">
                            <a:lumMod val="50000"/>
                          </a:schemeClr>
                        </a:solidFill>
                        <a:effectLst/>
                        <a:latin typeface="Aptos" panose="020B0004020202020204" pitchFamily="34" charset="0"/>
                      </a:endParaRPr>
                    </a:p>
                  </a:txBody>
                  <a:tcPr marL="68580" marR="68580" marT="34290" marB="3429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0386E">
                        <a:lumMod val="20000"/>
                        <a:lumOff val="80000"/>
                      </a:srgbClr>
                    </a:solidFill>
                  </a:tcPr>
                </a:tc>
                <a:extLst>
                  <a:ext uri="{0D108BD9-81ED-4DB2-BD59-A6C34878D82A}">
                    <a16:rowId xmlns:a16="http://schemas.microsoft.com/office/drawing/2014/main" val="1899236948"/>
                  </a:ext>
                </a:extLst>
              </a:tr>
              <a:tr h="178326">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GB" sz="600" dirty="0">
                        <a:solidFill>
                          <a:schemeClr val="accent1">
                            <a:lumMod val="50000"/>
                          </a:schemeClr>
                        </a:solidFill>
                      </a:endParaRP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029785885"/>
                  </a:ext>
                </a:extLst>
              </a:tr>
            </a:tbl>
          </a:graphicData>
        </a:graphic>
      </p:graphicFrame>
      <p:graphicFrame>
        <p:nvGraphicFramePr>
          <p:cNvPr id="13" name="Table 12">
            <a:extLst>
              <a:ext uri="{FF2B5EF4-FFF2-40B4-BE49-F238E27FC236}">
                <a16:creationId xmlns:a16="http://schemas.microsoft.com/office/drawing/2014/main" id="{49C23906-21D2-318E-272F-2863AB2D4CD3}"/>
              </a:ext>
            </a:extLst>
          </p:cNvPr>
          <p:cNvGraphicFramePr>
            <a:graphicFrameLocks noGrp="1"/>
          </p:cNvGraphicFramePr>
          <p:nvPr>
            <p:extLst>
              <p:ext uri="{D42A27DB-BD31-4B8C-83A1-F6EECF244321}">
                <p14:modId xmlns:p14="http://schemas.microsoft.com/office/powerpoint/2010/main" val="3169486591"/>
              </p:ext>
            </p:extLst>
          </p:nvPr>
        </p:nvGraphicFramePr>
        <p:xfrm>
          <a:off x="660576" y="4608742"/>
          <a:ext cx="2845735" cy="964262"/>
        </p:xfrm>
        <a:graphic>
          <a:graphicData uri="http://schemas.openxmlformats.org/drawingml/2006/table">
            <a:tbl>
              <a:tblPr firstRow="1" bandRow="1"/>
              <a:tblGrid>
                <a:gridCol w="2845735">
                  <a:extLst>
                    <a:ext uri="{9D8B030D-6E8A-4147-A177-3AD203B41FA5}">
                      <a16:colId xmlns:a16="http://schemas.microsoft.com/office/drawing/2014/main" val="3185706285"/>
                    </a:ext>
                  </a:extLst>
                </a:gridCol>
              </a:tblGrid>
              <a:tr h="198021">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GB" sz="1000">
                          <a:latin typeface="Aptos Narrow" panose="020B0004020202020204" pitchFamily="34" charset="0"/>
                        </a:rPr>
                        <a:t>Central</a:t>
                      </a:r>
                    </a:p>
                  </a:txBody>
                  <a:tcPr marL="68580" marR="68580" marT="34290" marB="34290">
                    <a:lnL w="12700" cmpd="sng">
                      <a:solidFill>
                        <a:srgbClr val="FFFFFF"/>
                      </a:solidFill>
                    </a:lnL>
                    <a:lnR w="12700" cmpd="sng">
                      <a:solidFill>
                        <a:srgbClr val="FFFFFF"/>
                      </a:solidFill>
                    </a:lnR>
                    <a:lnT w="12700" cmpd="sng">
                      <a:solidFill>
                        <a:srgbClr val="FFFFFF"/>
                      </a:solidFill>
                    </a:lnT>
                    <a:lnB w="38100" cmpd="sng">
                      <a:noFill/>
                    </a:lnB>
                    <a:lnTlToBr w="12700" cmpd="sng">
                      <a:noFill/>
                      <a:prstDash val="solid"/>
                    </a:lnTlToBr>
                    <a:lnBlToTr w="12700" cmpd="sng">
                      <a:noFill/>
                      <a:prstDash val="solid"/>
                    </a:lnBlToTr>
                    <a:solidFill>
                      <a:srgbClr val="28AFA3"/>
                    </a:solidFill>
                  </a:tcPr>
                </a:tc>
                <a:extLst>
                  <a:ext uri="{0D108BD9-81ED-4DB2-BD59-A6C34878D82A}">
                    <a16:rowId xmlns:a16="http://schemas.microsoft.com/office/drawing/2014/main" val="3821083656"/>
                  </a:ext>
                </a:extLst>
              </a:tr>
              <a:tr h="47115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100" dirty="0">
                          <a:solidFill>
                            <a:schemeClr val="tx2">
                              <a:lumMod val="50000"/>
                            </a:schemeClr>
                          </a:solidFill>
                          <a:effectLst/>
                          <a:latin typeface="Aptos Narrow" panose="020B0004020202020204" pitchFamily="34" charset="0"/>
                        </a:rPr>
                        <a:t>Hertsmere, St Albans, Welwyn Hatfield</a:t>
                      </a:r>
                    </a:p>
                    <a:p>
                      <a:r>
                        <a:rPr lang="en-GB" sz="1100" b="1" i="1" dirty="0">
                          <a:solidFill>
                            <a:schemeClr val="tx2">
                              <a:lumMod val="50000"/>
                            </a:schemeClr>
                          </a:solidFill>
                          <a:effectLst/>
                          <a:latin typeface="Aptos Narrow" panose="020B0004020202020204" pitchFamily="34" charset="0"/>
                        </a:rPr>
                        <a:t>MINUS</a:t>
                      </a:r>
                      <a:r>
                        <a:rPr lang="en-GB" sz="1100" i="1" dirty="0">
                          <a:solidFill>
                            <a:schemeClr val="tx2">
                              <a:lumMod val="50000"/>
                            </a:schemeClr>
                          </a:solidFill>
                          <a:effectLst/>
                          <a:latin typeface="Aptos Narrow" panose="020B0004020202020204" pitchFamily="34" charset="0"/>
                        </a:rPr>
                        <a:t> </a:t>
                      </a:r>
                      <a:r>
                        <a:rPr lang="en-GB" sz="1100" i="1" kern="1200" dirty="0">
                          <a:solidFill>
                            <a:schemeClr val="tx2">
                              <a:lumMod val="50000"/>
                            </a:schemeClr>
                          </a:solidFill>
                          <a:latin typeface="+mn-lt"/>
                          <a:ea typeface="+mn-ea"/>
                          <a:cs typeface="+mn-cs"/>
                        </a:rPr>
                        <a:t>Bushey North &amp; Bushey South County Electoral Divisions</a:t>
                      </a:r>
                      <a:endParaRPr lang="en-GB" sz="1100" i="1" dirty="0">
                        <a:solidFill>
                          <a:schemeClr val="tx2">
                            <a:lumMod val="50000"/>
                          </a:schemeClr>
                        </a:solidFill>
                        <a:effectLst/>
                        <a:latin typeface="Aptos" panose="020B0004020202020204" pitchFamily="34" charset="0"/>
                      </a:endParaRP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8AFA3">
                        <a:lumMod val="20000"/>
                        <a:lumOff val="80000"/>
                      </a:srgbClr>
                    </a:solidFill>
                  </a:tcPr>
                </a:tc>
                <a:extLst>
                  <a:ext uri="{0D108BD9-81ED-4DB2-BD59-A6C34878D82A}">
                    <a16:rowId xmlns:a16="http://schemas.microsoft.com/office/drawing/2014/main" val="1899236948"/>
                  </a:ext>
                </a:extLst>
              </a:tr>
              <a:tr h="17178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GB" sz="600" dirty="0">
                        <a:solidFill>
                          <a:schemeClr val="tx2"/>
                        </a:solidFill>
                      </a:endParaRPr>
                    </a:p>
                  </a:txBody>
                  <a:tcPr marL="68580" marR="68580" marT="34290" marB="34290">
                    <a:lnL w="12700" cmpd="sng">
                      <a:solidFill>
                        <a:srgbClr val="FFFFFF"/>
                      </a:solidFill>
                    </a:lnL>
                    <a:lnR w="12700" cmpd="sng">
                      <a:solidFill>
                        <a:srgbClr val="FFFFFF"/>
                      </a:solidFill>
                    </a:lnR>
                    <a:lnT w="12700" cmpd="sng">
                      <a:no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029785885"/>
                  </a:ext>
                </a:extLst>
              </a:tr>
            </a:tbl>
          </a:graphicData>
        </a:graphic>
      </p:graphicFrame>
    </p:spTree>
    <p:extLst>
      <p:ext uri="{BB962C8B-B14F-4D97-AF65-F5344CB8AC3E}">
        <p14:creationId xmlns:p14="http://schemas.microsoft.com/office/powerpoint/2010/main" val="3107035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7BCD1-478F-CB1D-6241-D79C0ADAC0D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7C9F223-DCDC-BFCF-F519-2435CE235012}"/>
              </a:ext>
            </a:extLst>
          </p:cNvPr>
          <p:cNvPicPr>
            <a:picLocks noChangeAspect="1"/>
          </p:cNvPicPr>
          <p:nvPr/>
        </p:nvPicPr>
        <p:blipFill>
          <a:blip r:embed="rId3"/>
          <a:stretch>
            <a:fillRect/>
          </a:stretch>
        </p:blipFill>
        <p:spPr>
          <a:xfrm>
            <a:off x="5594989" y="796730"/>
            <a:ext cx="6396767" cy="5264540"/>
          </a:xfrm>
          <a:prstGeom prst="rect">
            <a:avLst/>
          </a:prstGeom>
        </p:spPr>
      </p:pic>
      <p:sp>
        <p:nvSpPr>
          <p:cNvPr id="2" name="Title 1">
            <a:extLst>
              <a:ext uri="{FF2B5EF4-FFF2-40B4-BE49-F238E27FC236}">
                <a16:creationId xmlns:a16="http://schemas.microsoft.com/office/drawing/2014/main" id="{4143C78B-C426-4D11-204C-BCA4B7148F50}"/>
              </a:ext>
            </a:extLst>
          </p:cNvPr>
          <p:cNvSpPr>
            <a:spLocks noGrp="1"/>
          </p:cNvSpPr>
          <p:nvPr>
            <p:ph type="title"/>
          </p:nvPr>
        </p:nvSpPr>
        <p:spPr>
          <a:xfrm>
            <a:off x="609600" y="-183461"/>
            <a:ext cx="10972800" cy="1143000"/>
          </a:xfrm>
        </p:spPr>
        <p:txBody>
          <a:bodyPr/>
          <a:lstStyle/>
          <a:p>
            <a:r>
              <a:rPr lang="en-GB" b="1" dirty="0">
                <a:solidFill>
                  <a:srgbClr val="34AC8B"/>
                </a:solidFill>
              </a:rPr>
              <a:t>What options are being considered?</a:t>
            </a:r>
            <a:endParaRPr lang="en-GB" dirty="0"/>
          </a:p>
        </p:txBody>
      </p:sp>
      <p:sp>
        <p:nvSpPr>
          <p:cNvPr id="18" name="TextBox 17">
            <a:extLst>
              <a:ext uri="{FF2B5EF4-FFF2-40B4-BE49-F238E27FC236}">
                <a16:creationId xmlns:a16="http://schemas.microsoft.com/office/drawing/2014/main" id="{797C8D37-8F4A-7FD5-627D-A4FC609EC036}"/>
              </a:ext>
            </a:extLst>
          </p:cNvPr>
          <p:cNvSpPr txBox="1"/>
          <p:nvPr/>
        </p:nvSpPr>
        <p:spPr>
          <a:xfrm>
            <a:off x="7393148" y="1135531"/>
            <a:ext cx="1243870" cy="369332"/>
          </a:xfrm>
          <a:prstGeom prst="rect">
            <a:avLst/>
          </a:prstGeom>
          <a:noFill/>
          <a:ln w="28575">
            <a:solidFill>
              <a:schemeClr val="tx1"/>
            </a:solidFill>
          </a:ln>
        </p:spPr>
        <p:txBody>
          <a:bodyPr wrap="square" rtlCol="0">
            <a:spAutoFit/>
          </a:bodyPr>
          <a:lstStyle/>
          <a:p>
            <a:r>
              <a:rPr lang="en-GB" b="1"/>
              <a:t>4 </a:t>
            </a:r>
            <a:r>
              <a:rPr lang="en-GB" b="1" err="1"/>
              <a:t>unitaries</a:t>
            </a:r>
            <a:endParaRPr lang="en-GB" b="1"/>
          </a:p>
        </p:txBody>
      </p:sp>
      <p:graphicFrame>
        <p:nvGraphicFramePr>
          <p:cNvPr id="3" name="Table 2">
            <a:extLst>
              <a:ext uri="{FF2B5EF4-FFF2-40B4-BE49-F238E27FC236}">
                <a16:creationId xmlns:a16="http://schemas.microsoft.com/office/drawing/2014/main" id="{A3573A52-0CA3-DF33-9BD2-FC3B1DCAC7E0}"/>
              </a:ext>
            </a:extLst>
          </p:cNvPr>
          <p:cNvGraphicFramePr>
            <a:graphicFrameLocks noGrp="1"/>
          </p:cNvGraphicFramePr>
          <p:nvPr>
            <p:extLst>
              <p:ext uri="{D42A27DB-BD31-4B8C-83A1-F6EECF244321}">
                <p14:modId xmlns:p14="http://schemas.microsoft.com/office/powerpoint/2010/main" val="1316044638"/>
              </p:ext>
            </p:extLst>
          </p:nvPr>
        </p:nvGraphicFramePr>
        <p:xfrm>
          <a:off x="609600" y="1305478"/>
          <a:ext cx="4569670" cy="2008129"/>
        </p:xfrm>
        <a:graphic>
          <a:graphicData uri="http://schemas.openxmlformats.org/drawingml/2006/table">
            <a:tbl>
              <a:tblPr firstRow="1" firstCol="1" bandRow="1">
                <a:tableStyleId>{5C22544A-7EE6-4342-B048-85BDC9FD1C3A}</a:tableStyleId>
              </a:tblPr>
              <a:tblGrid>
                <a:gridCol w="1186180">
                  <a:extLst>
                    <a:ext uri="{9D8B030D-6E8A-4147-A177-3AD203B41FA5}">
                      <a16:colId xmlns:a16="http://schemas.microsoft.com/office/drawing/2014/main" val="855437287"/>
                    </a:ext>
                  </a:extLst>
                </a:gridCol>
                <a:gridCol w="1691745">
                  <a:extLst>
                    <a:ext uri="{9D8B030D-6E8A-4147-A177-3AD203B41FA5}">
                      <a16:colId xmlns:a16="http://schemas.microsoft.com/office/drawing/2014/main" val="527111598"/>
                    </a:ext>
                  </a:extLst>
                </a:gridCol>
                <a:gridCol w="1691745">
                  <a:extLst>
                    <a:ext uri="{9D8B030D-6E8A-4147-A177-3AD203B41FA5}">
                      <a16:colId xmlns:a16="http://schemas.microsoft.com/office/drawing/2014/main" val="2941417126"/>
                    </a:ext>
                  </a:extLst>
                </a:gridCol>
              </a:tblGrid>
              <a:tr h="315914">
                <a:tc>
                  <a:txBody>
                    <a:bodyPr/>
                    <a:lstStyle/>
                    <a:p>
                      <a:pPr>
                        <a:lnSpc>
                          <a:spcPct val="115000"/>
                        </a:lnSpc>
                        <a:spcBef>
                          <a:spcPts val="1000"/>
                        </a:spcBef>
                        <a:spcAft>
                          <a:spcPts val="1000"/>
                        </a:spcAft>
                        <a:buNone/>
                      </a:pPr>
                      <a:r>
                        <a:rPr lang="en-GB" sz="1500">
                          <a:effectLst/>
                        </a:rPr>
                        <a:t>Local authority</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tc>
                  <a:txBody>
                    <a:bodyPr/>
                    <a:lstStyle/>
                    <a:p>
                      <a:pPr>
                        <a:lnSpc>
                          <a:spcPct val="115000"/>
                        </a:lnSpc>
                        <a:spcBef>
                          <a:spcPts val="1000"/>
                        </a:spcBef>
                        <a:spcAft>
                          <a:spcPts val="1000"/>
                        </a:spcAft>
                        <a:buNone/>
                      </a:pPr>
                      <a:r>
                        <a:rPr lang="en-GB" sz="1500">
                          <a:effectLst/>
                        </a:rPr>
                        <a:t>Population (mid-2024) </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tc>
                  <a:txBody>
                    <a:bodyPr/>
                    <a:lstStyle/>
                    <a:p>
                      <a:pPr>
                        <a:lnSpc>
                          <a:spcPct val="115000"/>
                        </a:lnSpc>
                        <a:spcBef>
                          <a:spcPts val="1000"/>
                        </a:spcBef>
                        <a:spcAft>
                          <a:spcPts val="1000"/>
                        </a:spcAft>
                        <a:buNone/>
                      </a:pPr>
                      <a:r>
                        <a:rPr lang="en-GB" sz="1500">
                          <a:effectLst/>
                        </a:rPr>
                        <a:t>Population (2045)</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extLst>
                  <a:ext uri="{0D108BD9-81ED-4DB2-BD59-A6C34878D82A}">
                    <a16:rowId xmlns:a16="http://schemas.microsoft.com/office/drawing/2014/main" val="2818072394"/>
                  </a:ext>
                </a:extLst>
              </a:tr>
              <a:tr h="315914">
                <a:tc>
                  <a:txBody>
                    <a:bodyPr/>
                    <a:lstStyle/>
                    <a:p>
                      <a:pPr>
                        <a:lnSpc>
                          <a:spcPct val="115000"/>
                        </a:lnSpc>
                        <a:spcBef>
                          <a:spcPts val="1000"/>
                        </a:spcBef>
                        <a:spcAft>
                          <a:spcPts val="1000"/>
                        </a:spcAft>
                        <a:buNone/>
                      </a:pPr>
                      <a:r>
                        <a:rPr lang="en-GB" sz="1500">
                          <a:effectLst/>
                        </a:rPr>
                        <a:t>WEST</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tc>
                  <a:txBody>
                    <a:bodyPr/>
                    <a:lstStyle/>
                    <a:p>
                      <a:pPr>
                        <a:lnSpc>
                          <a:spcPct val="115000"/>
                        </a:lnSpc>
                        <a:spcBef>
                          <a:spcPts val="1000"/>
                        </a:spcBef>
                        <a:spcAft>
                          <a:spcPts val="1000"/>
                        </a:spcAft>
                        <a:buNone/>
                      </a:pPr>
                      <a:r>
                        <a:rPr lang="en-GB" sz="1500">
                          <a:effectLst/>
                        </a:rPr>
                        <a:t>306,582</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tc>
                  <a:txBody>
                    <a:bodyPr/>
                    <a:lstStyle/>
                    <a:p>
                      <a:pPr>
                        <a:lnSpc>
                          <a:spcPct val="115000"/>
                        </a:lnSpc>
                        <a:spcBef>
                          <a:spcPts val="1000"/>
                        </a:spcBef>
                        <a:spcAft>
                          <a:spcPts val="1000"/>
                        </a:spcAft>
                        <a:buNone/>
                      </a:pPr>
                      <a:r>
                        <a:rPr lang="en-GB" sz="1500">
                          <a:effectLst/>
                        </a:rPr>
                        <a:t>351,000</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extLst>
                  <a:ext uri="{0D108BD9-81ED-4DB2-BD59-A6C34878D82A}">
                    <a16:rowId xmlns:a16="http://schemas.microsoft.com/office/drawing/2014/main" val="4009636740"/>
                  </a:ext>
                </a:extLst>
              </a:tr>
              <a:tr h="418744">
                <a:tc>
                  <a:txBody>
                    <a:bodyPr/>
                    <a:lstStyle/>
                    <a:p>
                      <a:pPr>
                        <a:lnSpc>
                          <a:spcPct val="115000"/>
                        </a:lnSpc>
                        <a:spcBef>
                          <a:spcPts val="1000"/>
                        </a:spcBef>
                        <a:spcAft>
                          <a:spcPts val="1000"/>
                        </a:spcAft>
                        <a:buNone/>
                      </a:pPr>
                      <a:r>
                        <a:rPr lang="en-GB" sz="1500">
                          <a:effectLst/>
                        </a:rPr>
                        <a:t>SOUTH-WEST</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tc>
                  <a:txBody>
                    <a:bodyPr/>
                    <a:lstStyle/>
                    <a:p>
                      <a:pPr>
                        <a:lnSpc>
                          <a:spcPct val="115000"/>
                        </a:lnSpc>
                        <a:spcBef>
                          <a:spcPts val="1000"/>
                        </a:spcBef>
                        <a:spcAft>
                          <a:spcPts val="1000"/>
                        </a:spcAft>
                        <a:buNone/>
                      </a:pPr>
                      <a:r>
                        <a:rPr lang="en-GB" sz="1500">
                          <a:effectLst/>
                        </a:rPr>
                        <a:t>307,881</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tc>
                  <a:txBody>
                    <a:bodyPr/>
                    <a:lstStyle/>
                    <a:p>
                      <a:pPr>
                        <a:lnSpc>
                          <a:spcPct val="115000"/>
                        </a:lnSpc>
                        <a:spcBef>
                          <a:spcPts val="1000"/>
                        </a:spcBef>
                        <a:spcAft>
                          <a:spcPts val="1000"/>
                        </a:spcAft>
                        <a:buNone/>
                      </a:pPr>
                      <a:r>
                        <a:rPr lang="en-GB" sz="1500">
                          <a:effectLst/>
                        </a:rPr>
                        <a:t>371,000</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extLst>
                  <a:ext uri="{0D108BD9-81ED-4DB2-BD59-A6C34878D82A}">
                    <a16:rowId xmlns:a16="http://schemas.microsoft.com/office/drawing/2014/main" val="2063066385"/>
                  </a:ext>
                </a:extLst>
              </a:tr>
              <a:tr h="315914">
                <a:tc>
                  <a:txBody>
                    <a:bodyPr/>
                    <a:lstStyle/>
                    <a:p>
                      <a:pPr>
                        <a:lnSpc>
                          <a:spcPct val="115000"/>
                        </a:lnSpc>
                        <a:spcBef>
                          <a:spcPts val="1000"/>
                        </a:spcBef>
                        <a:spcAft>
                          <a:spcPts val="1000"/>
                        </a:spcAft>
                        <a:buNone/>
                      </a:pPr>
                      <a:r>
                        <a:rPr lang="en-GB" sz="1500">
                          <a:effectLst/>
                        </a:rPr>
                        <a:t>CENTRAL</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tc>
                  <a:txBody>
                    <a:bodyPr/>
                    <a:lstStyle/>
                    <a:p>
                      <a:pPr>
                        <a:lnSpc>
                          <a:spcPct val="115000"/>
                        </a:lnSpc>
                        <a:spcBef>
                          <a:spcPts val="1000"/>
                        </a:spcBef>
                        <a:spcAft>
                          <a:spcPts val="1000"/>
                        </a:spcAft>
                        <a:buNone/>
                      </a:pPr>
                      <a:r>
                        <a:rPr lang="en-GB" sz="1500">
                          <a:effectLst/>
                        </a:rPr>
                        <a:t>316,013</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tc>
                  <a:txBody>
                    <a:bodyPr/>
                    <a:lstStyle/>
                    <a:p>
                      <a:pPr>
                        <a:lnSpc>
                          <a:spcPct val="115000"/>
                        </a:lnSpc>
                        <a:spcBef>
                          <a:spcPts val="1000"/>
                        </a:spcBef>
                        <a:spcAft>
                          <a:spcPts val="1000"/>
                        </a:spcAft>
                        <a:buNone/>
                      </a:pPr>
                      <a:r>
                        <a:rPr lang="en-GB" sz="1500">
                          <a:effectLst/>
                        </a:rPr>
                        <a:t>391,000</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extLst>
                  <a:ext uri="{0D108BD9-81ED-4DB2-BD59-A6C34878D82A}">
                    <a16:rowId xmlns:a16="http://schemas.microsoft.com/office/drawing/2014/main" val="4098504135"/>
                  </a:ext>
                </a:extLst>
              </a:tr>
              <a:tr h="351791">
                <a:tc>
                  <a:txBody>
                    <a:bodyPr/>
                    <a:lstStyle/>
                    <a:p>
                      <a:pPr>
                        <a:lnSpc>
                          <a:spcPct val="115000"/>
                        </a:lnSpc>
                        <a:spcBef>
                          <a:spcPts val="1000"/>
                        </a:spcBef>
                        <a:spcAft>
                          <a:spcPts val="1000"/>
                        </a:spcAft>
                        <a:buNone/>
                      </a:pPr>
                      <a:r>
                        <a:rPr lang="en-GB" sz="1500">
                          <a:effectLst/>
                        </a:rPr>
                        <a:t>EAST</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tc>
                  <a:txBody>
                    <a:bodyPr/>
                    <a:lstStyle/>
                    <a:p>
                      <a:pPr>
                        <a:lnSpc>
                          <a:spcPct val="115000"/>
                        </a:lnSpc>
                        <a:spcBef>
                          <a:spcPts val="1000"/>
                        </a:spcBef>
                        <a:spcAft>
                          <a:spcPts val="1000"/>
                        </a:spcAft>
                        <a:buNone/>
                      </a:pPr>
                      <a:r>
                        <a:rPr lang="en-GB" sz="1500">
                          <a:effectLst/>
                        </a:rPr>
                        <a:t>284,893</a:t>
                      </a:r>
                    </a:p>
                  </a:txBody>
                  <a:tcPr marL="68580" marR="68580" marT="0" marB="0"/>
                </a:tc>
                <a:tc>
                  <a:txBody>
                    <a:bodyPr/>
                    <a:lstStyle/>
                    <a:p>
                      <a:pPr>
                        <a:lnSpc>
                          <a:spcPct val="115000"/>
                        </a:lnSpc>
                        <a:spcBef>
                          <a:spcPts val="1000"/>
                        </a:spcBef>
                        <a:spcAft>
                          <a:spcPts val="1000"/>
                        </a:spcAft>
                        <a:buNone/>
                      </a:pPr>
                      <a:r>
                        <a:rPr lang="en-GB" sz="1500">
                          <a:effectLst/>
                        </a:rPr>
                        <a:t>366,000</a:t>
                      </a:r>
                      <a:endParaRPr lang="en-GB" sz="15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extLst>
                  <a:ext uri="{0D108BD9-81ED-4DB2-BD59-A6C34878D82A}">
                    <a16:rowId xmlns:a16="http://schemas.microsoft.com/office/drawing/2014/main" val="3757616326"/>
                  </a:ext>
                </a:extLst>
              </a:tr>
            </a:tbl>
          </a:graphicData>
        </a:graphic>
      </p:graphicFrame>
      <p:sp>
        <p:nvSpPr>
          <p:cNvPr id="20" name="Rectangle 1">
            <a:extLst>
              <a:ext uri="{FF2B5EF4-FFF2-40B4-BE49-F238E27FC236}">
                <a16:creationId xmlns:a16="http://schemas.microsoft.com/office/drawing/2014/main" id="{EF95ABB8-8D62-6807-50B8-0F9A7B38E149}"/>
              </a:ext>
            </a:extLst>
          </p:cNvPr>
          <p:cNvSpPr>
            <a:spLocks noChangeArrowheads="1"/>
          </p:cNvSpPr>
          <p:nvPr/>
        </p:nvSpPr>
        <p:spPr bwMode="auto">
          <a:xfrm>
            <a:off x="4223703" y="20501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3" name="TextBox 22">
            <a:extLst>
              <a:ext uri="{FF2B5EF4-FFF2-40B4-BE49-F238E27FC236}">
                <a16:creationId xmlns:a16="http://schemas.microsoft.com/office/drawing/2014/main" id="{F4CC2102-EC80-C176-1713-596A4F2B78F3}"/>
              </a:ext>
            </a:extLst>
          </p:cNvPr>
          <p:cNvSpPr txBox="1"/>
          <p:nvPr/>
        </p:nvSpPr>
        <p:spPr>
          <a:xfrm>
            <a:off x="4394727" y="5454297"/>
            <a:ext cx="2783313" cy="1015663"/>
          </a:xfrm>
          <a:prstGeom prst="rect">
            <a:avLst/>
          </a:prstGeom>
          <a:noFill/>
        </p:spPr>
        <p:txBody>
          <a:bodyPr wrap="square">
            <a:spAutoFit/>
          </a:bodyPr>
          <a:lstStyle/>
          <a:p>
            <a:r>
              <a:rPr lang="en-GB" sz="1200" b="1" i="1" dirty="0"/>
              <a:t>*The striped areas on the map show potential boundary changes. We are considering these as part of the LGR process, as they could better reflect existing communities and economies</a:t>
            </a:r>
            <a:r>
              <a:rPr lang="en-GB" sz="1200" i="1" dirty="0"/>
              <a:t>.</a:t>
            </a:r>
            <a:endParaRPr lang="en-GB" sz="1200" dirty="0"/>
          </a:p>
        </p:txBody>
      </p:sp>
      <p:graphicFrame>
        <p:nvGraphicFramePr>
          <p:cNvPr id="13" name="Table 12">
            <a:extLst>
              <a:ext uri="{FF2B5EF4-FFF2-40B4-BE49-F238E27FC236}">
                <a16:creationId xmlns:a16="http://schemas.microsoft.com/office/drawing/2014/main" id="{24F6B4C1-D767-A677-5162-A282227038E4}"/>
              </a:ext>
            </a:extLst>
          </p:cNvPr>
          <p:cNvGraphicFramePr>
            <a:graphicFrameLocks noGrp="1"/>
          </p:cNvGraphicFramePr>
          <p:nvPr>
            <p:extLst>
              <p:ext uri="{D42A27DB-BD31-4B8C-83A1-F6EECF244321}">
                <p14:modId xmlns:p14="http://schemas.microsoft.com/office/powerpoint/2010/main" val="3655826114"/>
              </p:ext>
            </p:extLst>
          </p:nvPr>
        </p:nvGraphicFramePr>
        <p:xfrm>
          <a:off x="609600" y="5604552"/>
          <a:ext cx="3146906" cy="1249680"/>
        </p:xfrm>
        <a:graphic>
          <a:graphicData uri="http://schemas.openxmlformats.org/drawingml/2006/table">
            <a:tbl>
              <a:tblPr firstRow="1" bandRow="1"/>
              <a:tblGrid>
                <a:gridCol w="3146906">
                  <a:extLst>
                    <a:ext uri="{9D8B030D-6E8A-4147-A177-3AD203B41FA5}">
                      <a16:colId xmlns:a16="http://schemas.microsoft.com/office/drawing/2014/main" val="3185706285"/>
                    </a:ext>
                  </a:extLst>
                </a:gridCol>
              </a:tblGrid>
              <a:tr h="160020">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GB" sz="1000">
                          <a:latin typeface="Aptos Narrow" panose="020B0004020202020204" pitchFamily="34" charset="0"/>
                        </a:rPr>
                        <a:t>East</a:t>
                      </a:r>
                    </a:p>
                  </a:txBody>
                  <a:tcPr marL="68580" marR="68580" marT="34290" marB="342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0386E"/>
                    </a:solidFill>
                  </a:tcPr>
                </a:tc>
                <a:extLst>
                  <a:ext uri="{0D108BD9-81ED-4DB2-BD59-A6C34878D82A}">
                    <a16:rowId xmlns:a16="http://schemas.microsoft.com/office/drawing/2014/main" val="3821083656"/>
                  </a:ext>
                </a:extLst>
              </a:tr>
              <a:tr h="56007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050" dirty="0">
                          <a:solidFill>
                            <a:schemeClr val="accent1">
                              <a:lumMod val="50000"/>
                            </a:schemeClr>
                          </a:solidFill>
                          <a:effectLst/>
                          <a:latin typeface="Aptos Narrow" panose="020B0004020202020204" pitchFamily="34" charset="0"/>
                        </a:rPr>
                        <a:t>Broxbourne, East Herts</a:t>
                      </a:r>
                    </a:p>
                    <a:p>
                      <a:pPr marL="0" marR="0" lvl="0" indent="0" algn="l" defTabSz="914377" rtl="0" eaLnBrk="1" fontAlgn="auto" latinLnBrk="0" hangingPunct="1">
                        <a:lnSpc>
                          <a:spcPct val="100000"/>
                        </a:lnSpc>
                        <a:spcBef>
                          <a:spcPts val="0"/>
                        </a:spcBef>
                        <a:spcAft>
                          <a:spcPts val="0"/>
                        </a:spcAft>
                        <a:buClrTx/>
                        <a:buSzTx/>
                        <a:buFontTx/>
                        <a:buNone/>
                        <a:tabLst/>
                        <a:defRPr/>
                      </a:pPr>
                      <a:r>
                        <a:rPr lang="en-GB" sz="1050" b="1" i="1" kern="1200" dirty="0">
                          <a:solidFill>
                            <a:schemeClr val="accent1">
                              <a:lumMod val="50000"/>
                            </a:schemeClr>
                          </a:solidFill>
                          <a:effectLst/>
                          <a:latin typeface="Aptos Narrow" panose="020B0004020202020204" pitchFamily="34" charset="0"/>
                          <a:ea typeface="+mn-ea"/>
                          <a:cs typeface="+mn-cs"/>
                        </a:rPr>
                        <a:t>PLUS</a:t>
                      </a:r>
                      <a:r>
                        <a:rPr lang="en-GB" sz="1050" i="1" kern="1200" dirty="0">
                          <a:solidFill>
                            <a:schemeClr val="accent1">
                              <a:lumMod val="50000"/>
                            </a:schemeClr>
                          </a:solidFill>
                          <a:effectLst/>
                          <a:latin typeface="Aptos Narrow" panose="020B0004020202020204" pitchFamily="34" charset="0"/>
                          <a:ea typeface="+mn-ea"/>
                          <a:cs typeface="+mn-cs"/>
                        </a:rPr>
                        <a:t> Royston Heath, Royston Palace, Royston Meridian,  Ermine, Weston &amp; Sandon, Arbury wards from North Herts District Council </a:t>
                      </a:r>
                      <a:r>
                        <a:rPr lang="en-GB" sz="1050" b="1" i="1" kern="1200" dirty="0">
                          <a:solidFill>
                            <a:schemeClr val="accent1">
                              <a:lumMod val="50000"/>
                            </a:schemeClr>
                          </a:solidFill>
                          <a:effectLst/>
                          <a:latin typeface="Aptos Narrow" panose="020B0004020202020204" pitchFamily="34" charset="0"/>
                          <a:ea typeface="+mn-ea"/>
                          <a:cs typeface="+mn-cs"/>
                        </a:rPr>
                        <a:t>AND</a:t>
                      </a:r>
                      <a:r>
                        <a:rPr lang="en-GB" sz="1050" i="1" kern="1200" dirty="0">
                          <a:solidFill>
                            <a:schemeClr val="accent1">
                              <a:lumMod val="50000"/>
                            </a:schemeClr>
                          </a:solidFill>
                          <a:effectLst/>
                          <a:latin typeface="Aptos Narrow" panose="020B0004020202020204" pitchFamily="34" charset="0"/>
                          <a:ea typeface="+mn-ea"/>
                          <a:cs typeface="+mn-cs"/>
                        </a:rPr>
                        <a:t> </a:t>
                      </a:r>
                      <a:r>
                        <a:rPr lang="en-GB" sz="1050" i="1" kern="1200" dirty="0" err="1">
                          <a:solidFill>
                            <a:schemeClr val="accent1">
                              <a:lumMod val="50000"/>
                            </a:schemeClr>
                          </a:solidFill>
                          <a:effectLst/>
                          <a:latin typeface="Aptos Narrow" panose="020B0004020202020204" pitchFamily="34" charset="0"/>
                          <a:ea typeface="+mn-ea"/>
                          <a:cs typeface="+mn-cs"/>
                        </a:rPr>
                        <a:t>Northaw</a:t>
                      </a:r>
                      <a:r>
                        <a:rPr lang="en-GB" sz="1050" i="1" kern="1200" dirty="0">
                          <a:solidFill>
                            <a:schemeClr val="accent1">
                              <a:lumMod val="50000"/>
                            </a:schemeClr>
                          </a:solidFill>
                          <a:effectLst/>
                          <a:latin typeface="Aptos Narrow" panose="020B0004020202020204" pitchFamily="34" charset="0"/>
                          <a:ea typeface="+mn-ea"/>
                          <a:cs typeface="+mn-cs"/>
                        </a:rPr>
                        <a:t> &amp; Cuffley Ward from Welwyn Hatfield District Council.</a:t>
                      </a:r>
                    </a:p>
                  </a:txBody>
                  <a:tcPr marL="68580" marR="68580" marT="34290" marB="3429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0386E">
                        <a:tint val="40000"/>
                      </a:srgbClr>
                    </a:solidFill>
                  </a:tcPr>
                </a:tc>
                <a:extLst>
                  <a:ext uri="{0D108BD9-81ED-4DB2-BD59-A6C34878D82A}">
                    <a16:rowId xmlns:a16="http://schemas.microsoft.com/office/drawing/2014/main" val="1899236948"/>
                  </a:ext>
                </a:extLst>
              </a:tr>
              <a:tr h="16002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GB" sz="600" b="0" dirty="0">
                        <a:solidFill>
                          <a:schemeClr val="accent1"/>
                        </a:solidFill>
                      </a:endParaRP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029785885"/>
                  </a:ext>
                </a:extLst>
              </a:tr>
            </a:tbl>
          </a:graphicData>
        </a:graphic>
      </p:graphicFrame>
      <p:graphicFrame>
        <p:nvGraphicFramePr>
          <p:cNvPr id="14" name="Table 13">
            <a:extLst>
              <a:ext uri="{FF2B5EF4-FFF2-40B4-BE49-F238E27FC236}">
                <a16:creationId xmlns:a16="http://schemas.microsoft.com/office/drawing/2014/main" id="{8F8D3C43-2A68-01EA-B62C-4E74697F4081}"/>
              </a:ext>
            </a:extLst>
          </p:cNvPr>
          <p:cNvGraphicFramePr>
            <a:graphicFrameLocks noGrp="1"/>
          </p:cNvGraphicFramePr>
          <p:nvPr>
            <p:extLst>
              <p:ext uri="{D42A27DB-BD31-4B8C-83A1-F6EECF244321}">
                <p14:modId xmlns:p14="http://schemas.microsoft.com/office/powerpoint/2010/main" val="3063007430"/>
              </p:ext>
            </p:extLst>
          </p:nvPr>
        </p:nvGraphicFramePr>
        <p:xfrm>
          <a:off x="609600" y="3532610"/>
          <a:ext cx="3146906" cy="701040"/>
        </p:xfrm>
        <a:graphic>
          <a:graphicData uri="http://schemas.openxmlformats.org/drawingml/2006/table">
            <a:tbl>
              <a:tblPr firstRow="1" bandRow="1"/>
              <a:tblGrid>
                <a:gridCol w="3146906">
                  <a:extLst>
                    <a:ext uri="{9D8B030D-6E8A-4147-A177-3AD203B41FA5}">
                      <a16:colId xmlns:a16="http://schemas.microsoft.com/office/drawing/2014/main" val="3185706285"/>
                    </a:ext>
                  </a:extLst>
                </a:gridCol>
              </a:tblGrid>
              <a:tr h="173718">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GB" sz="1000"/>
                        <a:t>West</a:t>
                      </a:r>
                      <a:endParaRPr lang="en-GB" sz="1000">
                        <a:latin typeface="Aptos Narrow" panose="020B0004020202020204" pitchFamily="34" charset="0"/>
                      </a:endParaRPr>
                    </a:p>
                  </a:txBody>
                  <a:tcPr marL="68580" marR="68580" marT="34290" marB="342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74F71"/>
                    </a:solidFill>
                  </a:tcPr>
                </a:tc>
                <a:extLst>
                  <a:ext uri="{0D108BD9-81ED-4DB2-BD59-A6C34878D82A}">
                    <a16:rowId xmlns:a16="http://schemas.microsoft.com/office/drawing/2014/main" val="3821083656"/>
                  </a:ext>
                </a:extLst>
              </a:tr>
              <a:tr h="17371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050" dirty="0">
                          <a:solidFill>
                            <a:schemeClr val="accent2">
                              <a:lumMod val="50000"/>
                            </a:schemeClr>
                          </a:solidFill>
                          <a:effectLst/>
                        </a:rPr>
                        <a:t>Dacorum, St Albans</a:t>
                      </a:r>
                      <a:endParaRPr lang="en-GB" sz="1050" dirty="0">
                        <a:solidFill>
                          <a:schemeClr val="accent2">
                            <a:lumMod val="50000"/>
                          </a:schemeClr>
                        </a:solidFill>
                        <a:effectLst/>
                        <a:latin typeface="Aptos" panose="020B0004020202020204" pitchFamily="34" charset="0"/>
                      </a:endParaRPr>
                    </a:p>
                  </a:txBody>
                  <a:tcPr marL="68580" marR="68580" marT="34290" marB="3429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74F71">
                        <a:tint val="40000"/>
                      </a:srgbClr>
                    </a:solidFill>
                  </a:tcPr>
                </a:tc>
                <a:extLst>
                  <a:ext uri="{0D108BD9-81ED-4DB2-BD59-A6C34878D82A}">
                    <a16:rowId xmlns:a16="http://schemas.microsoft.com/office/drawing/2014/main" val="1899236948"/>
                  </a:ext>
                </a:extLst>
              </a:tr>
              <a:tr h="19767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GB" sz="600" b="0" dirty="0">
                        <a:solidFill>
                          <a:schemeClr val="accent2"/>
                        </a:solidFil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600" b="1" dirty="0">
                        <a:solidFill>
                          <a:schemeClr val="accent2"/>
                        </a:solidFill>
                      </a:endParaRP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029785885"/>
                  </a:ext>
                </a:extLst>
              </a:tr>
            </a:tbl>
          </a:graphicData>
        </a:graphic>
      </p:graphicFrame>
      <p:graphicFrame>
        <p:nvGraphicFramePr>
          <p:cNvPr id="15" name="Table 14">
            <a:extLst>
              <a:ext uri="{FF2B5EF4-FFF2-40B4-BE49-F238E27FC236}">
                <a16:creationId xmlns:a16="http://schemas.microsoft.com/office/drawing/2014/main" id="{F6CC8A92-D52E-B23C-F949-707B693466A4}"/>
              </a:ext>
            </a:extLst>
          </p:cNvPr>
          <p:cNvGraphicFramePr>
            <a:graphicFrameLocks noGrp="1"/>
          </p:cNvGraphicFramePr>
          <p:nvPr>
            <p:extLst>
              <p:ext uri="{D42A27DB-BD31-4B8C-83A1-F6EECF244321}">
                <p14:modId xmlns:p14="http://schemas.microsoft.com/office/powerpoint/2010/main" val="1079080520"/>
              </p:ext>
            </p:extLst>
          </p:nvPr>
        </p:nvGraphicFramePr>
        <p:xfrm>
          <a:off x="609600" y="4002742"/>
          <a:ext cx="3146906" cy="609600"/>
        </p:xfrm>
        <a:graphic>
          <a:graphicData uri="http://schemas.openxmlformats.org/drawingml/2006/table">
            <a:tbl>
              <a:tblPr firstRow="1" bandRow="1"/>
              <a:tblGrid>
                <a:gridCol w="3146906">
                  <a:extLst>
                    <a:ext uri="{9D8B030D-6E8A-4147-A177-3AD203B41FA5}">
                      <a16:colId xmlns:a16="http://schemas.microsoft.com/office/drawing/2014/main" val="3185706285"/>
                    </a:ext>
                  </a:extLst>
                </a:gridCol>
              </a:tblGrid>
              <a:tr h="160020">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GB" sz="1000">
                          <a:latin typeface="Aptos Narrow" panose="020B0004020202020204" pitchFamily="34" charset="0"/>
                        </a:rPr>
                        <a:t>South West</a:t>
                      </a:r>
                    </a:p>
                  </a:txBody>
                  <a:tcPr marL="68580" marR="68580" marT="34290" marB="342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9D300"/>
                    </a:solidFill>
                  </a:tcPr>
                </a:tc>
                <a:extLst>
                  <a:ext uri="{0D108BD9-81ED-4DB2-BD59-A6C34878D82A}">
                    <a16:rowId xmlns:a16="http://schemas.microsoft.com/office/drawing/2014/main" val="3821083656"/>
                  </a:ext>
                </a:extLst>
              </a:tr>
              <a:tr h="16002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050" dirty="0">
                          <a:solidFill>
                            <a:schemeClr val="bg2">
                              <a:lumMod val="50000"/>
                            </a:schemeClr>
                          </a:solidFill>
                          <a:effectLst/>
                          <a:latin typeface="Aptos Narrow" panose="020B0004020202020204" pitchFamily="34" charset="0"/>
                        </a:rPr>
                        <a:t>Hertsmere, Three Rivers, Watford</a:t>
                      </a:r>
                      <a:endParaRPr lang="en-GB" sz="1050" dirty="0">
                        <a:solidFill>
                          <a:schemeClr val="bg2">
                            <a:lumMod val="50000"/>
                          </a:schemeClr>
                        </a:solidFill>
                        <a:effectLst/>
                        <a:latin typeface="Aptos" panose="020B0004020202020204" pitchFamily="34" charset="0"/>
                      </a:endParaRPr>
                    </a:p>
                  </a:txBody>
                  <a:tcPr marL="68580" marR="68580" marT="34290" marB="3429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9D300">
                        <a:lumMod val="20000"/>
                        <a:lumOff val="80000"/>
                      </a:srgbClr>
                    </a:solidFill>
                  </a:tcPr>
                </a:tc>
                <a:extLst>
                  <a:ext uri="{0D108BD9-81ED-4DB2-BD59-A6C34878D82A}">
                    <a16:rowId xmlns:a16="http://schemas.microsoft.com/office/drawing/2014/main" val="1899236948"/>
                  </a:ext>
                </a:extLst>
              </a:tr>
              <a:tr h="16002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GB" sz="600" b="0" dirty="0">
                        <a:solidFill>
                          <a:schemeClr val="bg2"/>
                        </a:solidFill>
                      </a:endParaRP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029785885"/>
                  </a:ext>
                </a:extLst>
              </a:tr>
            </a:tbl>
          </a:graphicData>
        </a:graphic>
      </p:graphicFrame>
      <p:graphicFrame>
        <p:nvGraphicFramePr>
          <p:cNvPr id="16" name="Table 15">
            <a:extLst>
              <a:ext uri="{FF2B5EF4-FFF2-40B4-BE49-F238E27FC236}">
                <a16:creationId xmlns:a16="http://schemas.microsoft.com/office/drawing/2014/main" id="{1110E7D2-154A-679C-2AA1-BCD5270D0A1D}"/>
              </a:ext>
            </a:extLst>
          </p:cNvPr>
          <p:cNvGraphicFramePr>
            <a:graphicFrameLocks noGrp="1"/>
          </p:cNvGraphicFramePr>
          <p:nvPr>
            <p:extLst>
              <p:ext uri="{D42A27DB-BD31-4B8C-83A1-F6EECF244321}">
                <p14:modId xmlns:p14="http://schemas.microsoft.com/office/powerpoint/2010/main" val="1413046487"/>
              </p:ext>
            </p:extLst>
          </p:nvPr>
        </p:nvGraphicFramePr>
        <p:xfrm>
          <a:off x="609600" y="4506589"/>
          <a:ext cx="3146906" cy="1310640"/>
        </p:xfrm>
        <a:graphic>
          <a:graphicData uri="http://schemas.openxmlformats.org/drawingml/2006/table">
            <a:tbl>
              <a:tblPr firstRow="1" bandRow="1"/>
              <a:tblGrid>
                <a:gridCol w="3146906">
                  <a:extLst>
                    <a:ext uri="{9D8B030D-6E8A-4147-A177-3AD203B41FA5}">
                      <a16:colId xmlns:a16="http://schemas.microsoft.com/office/drawing/2014/main" val="3185706285"/>
                    </a:ext>
                  </a:extLst>
                </a:gridCol>
              </a:tblGrid>
              <a:tr h="208315">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GB" sz="1000">
                          <a:latin typeface="Aptos Narrow" panose="020B0004020202020204" pitchFamily="34" charset="0"/>
                        </a:rPr>
                        <a:t>Central</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AFA3"/>
                    </a:solidFill>
                  </a:tcPr>
                </a:tc>
                <a:extLst>
                  <a:ext uri="{0D108BD9-81ED-4DB2-BD59-A6C34878D82A}">
                    <a16:rowId xmlns:a16="http://schemas.microsoft.com/office/drawing/2014/main" val="3821083656"/>
                  </a:ext>
                </a:extLst>
              </a:tr>
              <a:tr h="78297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050" dirty="0">
                          <a:solidFill>
                            <a:schemeClr val="tx2">
                              <a:lumMod val="50000"/>
                            </a:schemeClr>
                          </a:solidFill>
                          <a:effectLst/>
                          <a:latin typeface="Aptos Narrow" panose="020B0004020202020204" pitchFamily="34" charset="0"/>
                        </a:rPr>
                        <a:t>North Herts, Stevenage, Welwyn Hatfield </a:t>
                      </a:r>
                    </a:p>
                    <a:p>
                      <a:r>
                        <a:rPr lang="en-GB" sz="1050" b="1" i="1" kern="1200" dirty="0">
                          <a:solidFill>
                            <a:schemeClr val="tx2">
                              <a:lumMod val="50000"/>
                            </a:schemeClr>
                          </a:solidFill>
                          <a:effectLst/>
                          <a:latin typeface="Aptos Narrow" panose="020B0004020202020204" pitchFamily="34" charset="0"/>
                          <a:ea typeface="+mn-ea"/>
                          <a:cs typeface="+mn-cs"/>
                        </a:rPr>
                        <a:t>MINUS</a:t>
                      </a:r>
                      <a:r>
                        <a:rPr lang="en-GB" sz="1050" i="1" kern="1200" dirty="0">
                          <a:solidFill>
                            <a:schemeClr val="tx2">
                              <a:lumMod val="50000"/>
                            </a:schemeClr>
                          </a:solidFill>
                          <a:effectLst/>
                          <a:latin typeface="Aptos Narrow" panose="020B0004020202020204" pitchFamily="34" charset="0"/>
                          <a:ea typeface="+mn-ea"/>
                          <a:cs typeface="+mn-cs"/>
                        </a:rPr>
                        <a:t> Royston Heath, Royston Palace, Royston Meridian,  Ermine, Weston &amp; Sandon, Arbury wards from North Herts District Council AND </a:t>
                      </a:r>
                      <a:r>
                        <a:rPr lang="en-GB" sz="1050" i="1" kern="1200" dirty="0" err="1">
                          <a:solidFill>
                            <a:schemeClr val="tx2">
                              <a:lumMod val="50000"/>
                            </a:schemeClr>
                          </a:solidFill>
                          <a:effectLst/>
                          <a:latin typeface="Aptos Narrow" panose="020B0004020202020204" pitchFamily="34" charset="0"/>
                          <a:ea typeface="+mn-ea"/>
                          <a:cs typeface="+mn-cs"/>
                        </a:rPr>
                        <a:t>Northaw</a:t>
                      </a:r>
                      <a:r>
                        <a:rPr lang="en-GB" sz="1050" i="1" kern="1200" dirty="0">
                          <a:solidFill>
                            <a:schemeClr val="tx2">
                              <a:lumMod val="50000"/>
                            </a:schemeClr>
                          </a:solidFill>
                          <a:effectLst/>
                          <a:latin typeface="Aptos Narrow" panose="020B0004020202020204" pitchFamily="34" charset="0"/>
                          <a:ea typeface="+mn-ea"/>
                          <a:cs typeface="+mn-cs"/>
                        </a:rPr>
                        <a:t> &amp; Cuffley Ward from Welwyn Hatfield District Council.</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8AFA3">
                        <a:lumMod val="20000"/>
                        <a:lumOff val="80000"/>
                      </a:srgbClr>
                    </a:solidFill>
                  </a:tcPr>
                </a:tc>
                <a:extLst>
                  <a:ext uri="{0D108BD9-81ED-4DB2-BD59-A6C34878D82A}">
                    <a16:rowId xmlns:a16="http://schemas.microsoft.com/office/drawing/2014/main" val="1899236948"/>
                  </a:ext>
                </a:extLst>
              </a:tr>
              <a:tr h="208315">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GB" sz="1000" b="0" dirty="0">
                        <a:solidFill>
                          <a:schemeClr val="tx2"/>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9785885"/>
                  </a:ext>
                </a:extLst>
              </a:tr>
            </a:tbl>
          </a:graphicData>
        </a:graphic>
      </p:graphicFrame>
    </p:spTree>
    <p:extLst>
      <p:ext uri="{BB962C8B-B14F-4D97-AF65-F5344CB8AC3E}">
        <p14:creationId xmlns:p14="http://schemas.microsoft.com/office/powerpoint/2010/main" val="967983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CD97F-8E56-BD31-6498-B00A1342F8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0519C-DE5D-2653-C971-6888F6FFAE74}"/>
              </a:ext>
            </a:extLst>
          </p:cNvPr>
          <p:cNvSpPr>
            <a:spLocks noGrp="1"/>
          </p:cNvSpPr>
          <p:nvPr>
            <p:ph type="title"/>
          </p:nvPr>
        </p:nvSpPr>
        <p:spPr>
          <a:xfrm>
            <a:off x="1981200" y="2286000"/>
            <a:ext cx="8229600" cy="1143000"/>
          </a:xfrm>
        </p:spPr>
        <p:txBody>
          <a:bodyPr>
            <a:normAutofit/>
          </a:bodyPr>
          <a:lstStyle/>
          <a:p>
            <a:r>
              <a:rPr lang="en-GB" b="1">
                <a:solidFill>
                  <a:srgbClr val="34AC8B"/>
                </a:solidFill>
                <a:latin typeface="Calibri"/>
              </a:rPr>
              <a:t>Questions and Feedback</a:t>
            </a:r>
            <a:endParaRPr b="1">
              <a:solidFill>
                <a:srgbClr val="34AC8B"/>
              </a:solidFill>
              <a:latin typeface="Calibri"/>
            </a:endParaRPr>
          </a:p>
        </p:txBody>
      </p:sp>
      <p:pic>
        <p:nvPicPr>
          <p:cNvPr id="4" name="Picture 3">
            <a:extLst>
              <a:ext uri="{FF2B5EF4-FFF2-40B4-BE49-F238E27FC236}">
                <a16:creationId xmlns:a16="http://schemas.microsoft.com/office/drawing/2014/main" id="{FC375A8D-F7EE-651F-EE2F-42DF8E74AED7}"/>
              </a:ext>
            </a:extLst>
          </p:cNvPr>
          <p:cNvPicPr>
            <a:picLocks noChangeAspect="1"/>
          </p:cNvPicPr>
          <p:nvPr/>
        </p:nvPicPr>
        <p:blipFill>
          <a:blip r:embed="rId2"/>
          <a:stretch>
            <a:fillRect/>
          </a:stretch>
        </p:blipFill>
        <p:spPr>
          <a:xfrm>
            <a:off x="5720686" y="5872388"/>
            <a:ext cx="4490117" cy="710977"/>
          </a:xfrm>
          <a:prstGeom prst="rect">
            <a:avLst/>
          </a:prstGeom>
        </p:spPr>
      </p:pic>
    </p:spTree>
    <p:extLst>
      <p:ext uri="{BB962C8B-B14F-4D97-AF65-F5344CB8AC3E}">
        <p14:creationId xmlns:p14="http://schemas.microsoft.com/office/powerpoint/2010/main" val="691923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43A67-8716-6AD3-67F8-BF845A6AF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153897-4F3F-7117-84A0-98ECACF2F1B2}"/>
              </a:ext>
            </a:extLst>
          </p:cNvPr>
          <p:cNvSpPr>
            <a:spLocks noGrp="1"/>
          </p:cNvSpPr>
          <p:nvPr>
            <p:ph type="title"/>
          </p:nvPr>
        </p:nvSpPr>
        <p:spPr/>
        <p:txBody>
          <a:bodyPr>
            <a:normAutofit/>
          </a:bodyPr>
          <a:lstStyle/>
          <a:p>
            <a:r>
              <a:rPr lang="en-GB" b="1">
                <a:solidFill>
                  <a:srgbClr val="34AC8B"/>
                </a:solidFill>
                <a:latin typeface="Calibri"/>
              </a:rPr>
              <a:t>Providing Feedback</a:t>
            </a:r>
            <a:endParaRPr b="1">
              <a:solidFill>
                <a:srgbClr val="34AC8B"/>
              </a:solidFill>
              <a:latin typeface="Calibri"/>
            </a:endParaRPr>
          </a:p>
        </p:txBody>
      </p:sp>
      <p:sp>
        <p:nvSpPr>
          <p:cNvPr id="6" name="Content Placeholder 5">
            <a:extLst>
              <a:ext uri="{FF2B5EF4-FFF2-40B4-BE49-F238E27FC236}">
                <a16:creationId xmlns:a16="http://schemas.microsoft.com/office/drawing/2014/main" id="{1B321B05-1AA3-6322-ACD1-B2E2E0D2DFD8}"/>
              </a:ext>
            </a:extLst>
          </p:cNvPr>
          <p:cNvSpPr>
            <a:spLocks noGrp="1"/>
          </p:cNvSpPr>
          <p:nvPr>
            <p:ph idx="1"/>
          </p:nvPr>
        </p:nvSpPr>
        <p:spPr>
          <a:xfrm>
            <a:off x="901594" y="1600203"/>
            <a:ext cx="10972800" cy="4525963"/>
          </a:xfrm>
        </p:spPr>
        <p:txBody>
          <a:bodyPr>
            <a:normAutofit fontScale="92500"/>
          </a:bodyPr>
          <a:lstStyle/>
          <a:p>
            <a:pPr fontAlgn="base"/>
            <a:r>
              <a:rPr lang="en-GB" dirty="0"/>
              <a:t>We are united in wanting to hear from as many people, businesses and organisations in our local communities as possible.</a:t>
            </a:r>
          </a:p>
          <a:p>
            <a:pPr fontAlgn="base"/>
            <a:r>
              <a:rPr lang="en-GB" dirty="0"/>
              <a:t>Please visit Hertfordshire’s dedicated LGR website for full information: </a:t>
            </a:r>
            <a:r>
              <a:rPr lang="en-GB" b="1" dirty="0">
                <a:hlinkClick r:id="rId2"/>
              </a:rPr>
              <a:t>www.hertfordshire-lgr.co.uk</a:t>
            </a:r>
            <a:endParaRPr lang="en-GB" dirty="0"/>
          </a:p>
          <a:p>
            <a:pPr fontAlgn="base"/>
            <a:r>
              <a:rPr lang="en-GB" dirty="0"/>
              <a:t>Once you have explored the website, complete the engagement survey here: </a:t>
            </a:r>
            <a:r>
              <a:rPr lang="en-GB" dirty="0">
                <a:hlinkClick r:id="rId3"/>
              </a:rPr>
              <a:t>https://freeonlinesurveys.com/s/LNoAgAHR/i/0</a:t>
            </a:r>
            <a:endParaRPr lang="en-GB" dirty="0"/>
          </a:p>
          <a:p>
            <a:pPr fontAlgn="base"/>
            <a:r>
              <a:rPr lang="en-GB" dirty="0"/>
              <a:t>You can also share your views directly with us at </a:t>
            </a:r>
            <a:r>
              <a:rPr lang="en-GB" b="1" dirty="0"/>
              <a:t>hertfordshirelgr@connectpa.co.uk</a:t>
            </a:r>
            <a:endParaRPr lang="en-GB" dirty="0"/>
          </a:p>
        </p:txBody>
      </p:sp>
    </p:spTree>
    <p:extLst>
      <p:ext uri="{BB962C8B-B14F-4D97-AF65-F5344CB8AC3E}">
        <p14:creationId xmlns:p14="http://schemas.microsoft.com/office/powerpoint/2010/main" val="3435424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99691"/>
            <a:ext cx="8229600" cy="1143000"/>
          </a:xfrm>
        </p:spPr>
        <p:txBody>
          <a:bodyPr/>
          <a:lstStyle/>
          <a:p>
            <a:r>
              <a:rPr b="1">
                <a:solidFill>
                  <a:srgbClr val="34AC8B"/>
                </a:solidFill>
                <a:latin typeface="Calibri"/>
              </a:rPr>
              <a:t>Thank You</a:t>
            </a:r>
          </a:p>
        </p:txBody>
      </p:sp>
      <p:sp>
        <p:nvSpPr>
          <p:cNvPr id="3" name="Content Placeholder 2"/>
          <p:cNvSpPr>
            <a:spLocks noGrp="1"/>
          </p:cNvSpPr>
          <p:nvPr>
            <p:ph idx="1"/>
          </p:nvPr>
        </p:nvSpPr>
        <p:spPr>
          <a:xfrm>
            <a:off x="1981200" y="1417641"/>
            <a:ext cx="8229600" cy="4525963"/>
          </a:xfrm>
        </p:spPr>
        <p:txBody>
          <a:bodyPr>
            <a:normAutofit/>
          </a:bodyPr>
          <a:lstStyle/>
          <a:p>
            <a:pPr marL="0" indent="0">
              <a:buNone/>
            </a:pPr>
            <a:endParaRPr lang="en-GB">
              <a:latin typeface="Calibri"/>
            </a:endParaRPr>
          </a:p>
          <a:p>
            <a:pPr marL="0" indent="0">
              <a:buNone/>
            </a:pPr>
            <a:endParaRPr lang="en-GB">
              <a:latin typeface="Calibri"/>
            </a:endParaRPr>
          </a:p>
          <a:p>
            <a:pPr marL="0" indent="0">
              <a:buNone/>
            </a:pPr>
            <a:endParaRPr lang="en-GB">
              <a:latin typeface="Calibri"/>
            </a:endParaRPr>
          </a:p>
          <a:p>
            <a:pPr marL="0" indent="0">
              <a:buNone/>
            </a:pPr>
            <a:endParaRPr lang="en-GB">
              <a:latin typeface="Calibri"/>
            </a:endParaRPr>
          </a:p>
          <a:p>
            <a:pPr marL="0" indent="0">
              <a:buNone/>
            </a:pPr>
            <a:endParaRPr lang="en-GB">
              <a:latin typeface="Calibri"/>
            </a:endParaRPr>
          </a:p>
          <a:p>
            <a:pPr marL="0" indent="0" algn="ctr">
              <a:buNone/>
            </a:pPr>
            <a:endParaRPr>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4F8C9-F395-B81B-7162-2D4BA7658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EC0B2B-B091-D281-C349-FB291148248C}"/>
              </a:ext>
            </a:extLst>
          </p:cNvPr>
          <p:cNvSpPr>
            <a:spLocks noGrp="1"/>
          </p:cNvSpPr>
          <p:nvPr>
            <p:ph type="title"/>
          </p:nvPr>
        </p:nvSpPr>
        <p:spPr>
          <a:xfrm>
            <a:off x="1981200" y="2286000"/>
            <a:ext cx="8229600" cy="1143000"/>
          </a:xfrm>
        </p:spPr>
        <p:txBody>
          <a:bodyPr>
            <a:normAutofit fontScale="90000"/>
          </a:bodyPr>
          <a:lstStyle/>
          <a:p>
            <a:r>
              <a:rPr lang="en-GB" b="1">
                <a:solidFill>
                  <a:srgbClr val="34AC8B"/>
                </a:solidFill>
                <a:latin typeface="Calibri"/>
              </a:rPr>
              <a:t>Local Government Reorganisation: Context</a:t>
            </a:r>
            <a:endParaRPr b="1">
              <a:solidFill>
                <a:srgbClr val="34AC8B"/>
              </a:solidFill>
              <a:latin typeface="Calibri"/>
            </a:endParaRPr>
          </a:p>
        </p:txBody>
      </p:sp>
    </p:spTree>
    <p:extLst>
      <p:ext uri="{BB962C8B-B14F-4D97-AF65-F5344CB8AC3E}">
        <p14:creationId xmlns:p14="http://schemas.microsoft.com/office/powerpoint/2010/main" val="3550215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49E81-F052-69B8-B33A-FDCB48CF80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9B068-79AD-8B2C-0B93-F2F88F2D89DD}"/>
              </a:ext>
            </a:extLst>
          </p:cNvPr>
          <p:cNvSpPr>
            <a:spLocks noGrp="1"/>
          </p:cNvSpPr>
          <p:nvPr>
            <p:ph type="title"/>
          </p:nvPr>
        </p:nvSpPr>
        <p:spPr/>
        <p:txBody>
          <a:bodyPr/>
          <a:lstStyle/>
          <a:p>
            <a:r>
              <a:rPr lang="en-GB" b="1">
                <a:solidFill>
                  <a:srgbClr val="34AC8B"/>
                </a:solidFill>
                <a:latin typeface="Calibri"/>
              </a:rPr>
              <a:t>What is Local Government Reorganisation?</a:t>
            </a:r>
          </a:p>
        </p:txBody>
      </p:sp>
      <p:sp>
        <p:nvSpPr>
          <p:cNvPr id="3" name="Content Placeholder 2">
            <a:extLst>
              <a:ext uri="{FF2B5EF4-FFF2-40B4-BE49-F238E27FC236}">
                <a16:creationId xmlns:a16="http://schemas.microsoft.com/office/drawing/2014/main" id="{77EDAF00-757E-FFC6-7111-9BF26C2AE511}"/>
              </a:ext>
            </a:extLst>
          </p:cNvPr>
          <p:cNvSpPr>
            <a:spLocks noGrp="1"/>
          </p:cNvSpPr>
          <p:nvPr>
            <p:ph idx="1"/>
          </p:nvPr>
        </p:nvSpPr>
        <p:spPr>
          <a:xfrm>
            <a:off x="4320653" y="1235032"/>
            <a:ext cx="7543939" cy="5225997"/>
          </a:xfrm>
        </p:spPr>
        <p:txBody>
          <a:bodyPr>
            <a:noAutofit/>
          </a:bodyPr>
          <a:lstStyle/>
          <a:p>
            <a:pPr fontAlgn="base"/>
            <a:r>
              <a:rPr lang="en-GB" sz="2200"/>
              <a:t>In late 2024, the Government set out plans to change how local councils operate. This means areas like Hertfordshire that operate a system with a County Council, and District &amp; Borough Councils are being asked to </a:t>
            </a:r>
            <a:r>
              <a:rPr lang="en-GB" sz="2200" b="1"/>
              <a:t>reorganise</a:t>
            </a:r>
            <a:r>
              <a:rPr lang="en-GB" sz="2200"/>
              <a:t>.</a:t>
            </a:r>
          </a:p>
          <a:p>
            <a:pPr marL="0" indent="0" fontAlgn="base">
              <a:buNone/>
            </a:pPr>
            <a:endParaRPr lang="en-GB" sz="2200"/>
          </a:p>
          <a:p>
            <a:pPr fontAlgn="base"/>
            <a:r>
              <a:rPr lang="en-GB" sz="2200"/>
              <a:t>That’s why the 11 council leaders in Hertfordshire are </a:t>
            </a:r>
            <a:r>
              <a:rPr lang="en-GB" sz="2200" b="1"/>
              <a:t>working together </a:t>
            </a:r>
            <a:r>
              <a:rPr lang="en-GB" sz="2200"/>
              <a:t>on a joint plan for how local government could be reshaped to better serve our communities.</a:t>
            </a:r>
          </a:p>
          <a:p>
            <a:pPr marL="0" indent="0" fontAlgn="base">
              <a:buNone/>
            </a:pPr>
            <a:endParaRPr lang="en-GB" sz="2200"/>
          </a:p>
          <a:p>
            <a:pPr fontAlgn="base"/>
            <a:r>
              <a:rPr lang="en-GB" sz="2200"/>
              <a:t>This plan will be sent to the Government in November 2025. </a:t>
            </a:r>
          </a:p>
        </p:txBody>
      </p:sp>
      <p:pic>
        <p:nvPicPr>
          <p:cNvPr id="5" name="Picture 4">
            <a:extLst>
              <a:ext uri="{FF2B5EF4-FFF2-40B4-BE49-F238E27FC236}">
                <a16:creationId xmlns:a16="http://schemas.microsoft.com/office/drawing/2014/main" id="{35B99DE9-1B7C-AE82-A6A2-0804813CA91F}"/>
              </a:ext>
            </a:extLst>
          </p:cNvPr>
          <p:cNvPicPr>
            <a:picLocks noChangeAspect="1"/>
          </p:cNvPicPr>
          <p:nvPr/>
        </p:nvPicPr>
        <p:blipFill>
          <a:blip r:embed="rId3"/>
          <a:stretch>
            <a:fillRect/>
          </a:stretch>
        </p:blipFill>
        <p:spPr>
          <a:xfrm>
            <a:off x="747719" y="1417638"/>
            <a:ext cx="3184397" cy="4327514"/>
          </a:xfrm>
          <a:prstGeom prst="rect">
            <a:avLst/>
          </a:prstGeom>
        </p:spPr>
      </p:pic>
    </p:spTree>
    <p:extLst>
      <p:ext uri="{BB962C8B-B14F-4D97-AF65-F5344CB8AC3E}">
        <p14:creationId xmlns:p14="http://schemas.microsoft.com/office/powerpoint/2010/main" val="3677210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387158-477B-A7E3-A34F-CC67DE972F77}"/>
              </a:ext>
            </a:extLst>
          </p:cNvPr>
          <p:cNvSpPr>
            <a:spLocks noGrp="1"/>
          </p:cNvSpPr>
          <p:nvPr>
            <p:ph idx="1"/>
          </p:nvPr>
        </p:nvSpPr>
        <p:spPr>
          <a:xfrm>
            <a:off x="876299" y="1557657"/>
            <a:ext cx="6216831" cy="5059043"/>
          </a:xfrm>
        </p:spPr>
        <p:txBody>
          <a:bodyPr vert="horz" lIns="91440" tIns="45720" rIns="91440" bIns="45720" rtlCol="0" anchor="t">
            <a:normAutofit/>
          </a:bodyPr>
          <a:lstStyle/>
          <a:p>
            <a:r>
              <a:rPr lang="en-GB" sz="2400">
                <a:latin typeface="Calibri"/>
                <a:ea typeface="Calibri"/>
                <a:cs typeface="Calibri"/>
              </a:rPr>
              <a:t>One of the most significant changes to local government in past 50 years.</a:t>
            </a:r>
          </a:p>
          <a:p>
            <a:r>
              <a:rPr lang="en-GB" sz="2400">
                <a:latin typeface="Calibri"/>
                <a:ea typeface="Calibri"/>
                <a:cs typeface="Calibri"/>
              </a:rPr>
              <a:t>Furthers the Government’s ambition to decentralise power and drive local growth.</a:t>
            </a:r>
          </a:p>
          <a:p>
            <a:r>
              <a:rPr lang="en-GB" sz="2400">
                <a:latin typeface="Calibri"/>
                <a:ea typeface="Calibri"/>
                <a:cs typeface="Calibri"/>
              </a:rPr>
              <a:t>Key provisions include:</a:t>
            </a:r>
          </a:p>
          <a:p>
            <a:pPr lvl="1"/>
            <a:r>
              <a:rPr lang="en-GB" sz="2000">
                <a:latin typeface="Calibri"/>
                <a:ea typeface="Calibri"/>
                <a:cs typeface="Calibri"/>
              </a:rPr>
              <a:t>Creation of </a:t>
            </a:r>
            <a:r>
              <a:rPr lang="en-GB" sz="2000" b="1">
                <a:latin typeface="Calibri"/>
                <a:ea typeface="Calibri"/>
                <a:cs typeface="Calibri"/>
              </a:rPr>
              <a:t>new Strategic Authorities</a:t>
            </a:r>
          </a:p>
          <a:p>
            <a:pPr lvl="1"/>
            <a:r>
              <a:rPr lang="en-GB" sz="2000" b="1">
                <a:latin typeface="Calibri"/>
                <a:ea typeface="Calibri"/>
                <a:cs typeface="Calibri"/>
              </a:rPr>
              <a:t>Greater local control </a:t>
            </a:r>
            <a:r>
              <a:rPr lang="en-GB" sz="2000">
                <a:latin typeface="Calibri"/>
                <a:ea typeface="Calibri"/>
                <a:cs typeface="Calibri"/>
              </a:rPr>
              <a:t>over major areas including transport, skills, housing, environment, public safety and health</a:t>
            </a:r>
          </a:p>
          <a:p>
            <a:pPr lvl="1"/>
            <a:r>
              <a:rPr lang="en-GB" sz="2000" b="1">
                <a:latin typeface="Calibri"/>
                <a:ea typeface="Calibri"/>
                <a:cs typeface="Calibri"/>
              </a:rPr>
              <a:t>Reorganisation of local government</a:t>
            </a:r>
          </a:p>
          <a:p>
            <a:r>
              <a:rPr lang="en-GB" sz="2400">
                <a:latin typeface="Calibri"/>
                <a:ea typeface="Calibri"/>
                <a:cs typeface="Calibri"/>
              </a:rPr>
              <a:t>Primary legislation anticipated in 2026.</a:t>
            </a:r>
          </a:p>
          <a:p>
            <a:endParaRPr lang="en-GB" sz="3200">
              <a:latin typeface="Calibri" panose="020F0502020204030204" pitchFamily="34" charset="0"/>
              <a:ea typeface="Calibri" panose="020F0502020204030204" pitchFamily="34" charset="0"/>
              <a:cs typeface="Calibri" panose="020F0502020204030204" pitchFamily="34" charset="0"/>
            </a:endParaRPr>
          </a:p>
          <a:p>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Diagram 3">
            <a:extLst>
              <a:ext uri="{FF2B5EF4-FFF2-40B4-BE49-F238E27FC236}">
                <a16:creationId xmlns:a16="http://schemas.microsoft.com/office/drawing/2014/main" id="{0F81ACAF-929A-C767-6130-1CC797872324}"/>
              </a:ext>
            </a:extLst>
          </p:cNvPr>
          <p:cNvGraphicFramePr/>
          <p:nvPr>
            <p:extLst>
              <p:ext uri="{D42A27DB-BD31-4B8C-83A1-F6EECF244321}">
                <p14:modId xmlns:p14="http://schemas.microsoft.com/office/powerpoint/2010/main" val="658217277"/>
              </p:ext>
            </p:extLst>
          </p:nvPr>
        </p:nvGraphicFramePr>
        <p:xfrm>
          <a:off x="6320863" y="1264677"/>
          <a:ext cx="5871137" cy="4462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5E3F7C91-90BA-EA9A-40C4-9374660F6343}"/>
              </a:ext>
            </a:extLst>
          </p:cNvPr>
          <p:cNvSpPr>
            <a:spLocks noGrp="1"/>
          </p:cNvSpPr>
          <p:nvPr>
            <p:ph type="title"/>
          </p:nvPr>
        </p:nvSpPr>
        <p:spPr>
          <a:xfrm>
            <a:off x="609600" y="274638"/>
            <a:ext cx="10972800" cy="1143000"/>
          </a:xfrm>
        </p:spPr>
        <p:txBody>
          <a:bodyPr/>
          <a:lstStyle/>
          <a:p>
            <a:r>
              <a:rPr lang="en-GB" b="1">
                <a:solidFill>
                  <a:srgbClr val="34AC8B"/>
                </a:solidFill>
                <a:latin typeface="Calibri"/>
              </a:rPr>
              <a:t>What does this mean?</a:t>
            </a:r>
          </a:p>
        </p:txBody>
      </p:sp>
    </p:spTree>
    <p:extLst>
      <p:ext uri="{BB962C8B-B14F-4D97-AF65-F5344CB8AC3E}">
        <p14:creationId xmlns:p14="http://schemas.microsoft.com/office/powerpoint/2010/main" val="407442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E1A91-E9D1-BC4A-00D0-41DAF0430E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DF6A2-CE76-674E-AF15-6B46D29D4B38}"/>
              </a:ext>
            </a:extLst>
          </p:cNvPr>
          <p:cNvSpPr>
            <a:spLocks noGrp="1"/>
          </p:cNvSpPr>
          <p:nvPr>
            <p:ph type="title"/>
          </p:nvPr>
        </p:nvSpPr>
        <p:spPr>
          <a:xfrm>
            <a:off x="1981200" y="2286000"/>
            <a:ext cx="8229600" cy="1143000"/>
          </a:xfrm>
        </p:spPr>
        <p:txBody>
          <a:bodyPr>
            <a:normAutofit/>
          </a:bodyPr>
          <a:lstStyle/>
          <a:p>
            <a:r>
              <a:rPr lang="en-GB" b="1">
                <a:solidFill>
                  <a:srgbClr val="34AC8B"/>
                </a:solidFill>
                <a:latin typeface="Calibri"/>
              </a:rPr>
              <a:t>Our Vision</a:t>
            </a:r>
            <a:endParaRPr b="1">
              <a:solidFill>
                <a:srgbClr val="34AC8B"/>
              </a:solidFill>
              <a:latin typeface="Calibri"/>
            </a:endParaRPr>
          </a:p>
        </p:txBody>
      </p:sp>
    </p:spTree>
    <p:extLst>
      <p:ext uri="{BB962C8B-B14F-4D97-AF65-F5344CB8AC3E}">
        <p14:creationId xmlns:p14="http://schemas.microsoft.com/office/powerpoint/2010/main" val="3084007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1B71A-B4F7-2772-125F-56F70135A3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339C94-5C07-9767-AAB7-37CE2371FF9A}"/>
              </a:ext>
            </a:extLst>
          </p:cNvPr>
          <p:cNvSpPr>
            <a:spLocks noGrp="1"/>
          </p:cNvSpPr>
          <p:nvPr>
            <p:ph type="title"/>
          </p:nvPr>
        </p:nvSpPr>
        <p:spPr/>
        <p:txBody>
          <a:bodyPr/>
          <a:lstStyle/>
          <a:p>
            <a:r>
              <a:rPr lang="en-GB" b="1">
                <a:solidFill>
                  <a:srgbClr val="34AC8B"/>
                </a:solidFill>
              </a:rPr>
              <a:t>Overview</a:t>
            </a:r>
          </a:p>
        </p:txBody>
      </p:sp>
      <p:sp>
        <p:nvSpPr>
          <p:cNvPr id="6" name="Rectangle 3">
            <a:extLst>
              <a:ext uri="{FF2B5EF4-FFF2-40B4-BE49-F238E27FC236}">
                <a16:creationId xmlns:a16="http://schemas.microsoft.com/office/drawing/2014/main" id="{1D3E7DA2-D367-4F53-36E6-F7D47E6EF511}"/>
              </a:ext>
            </a:extLst>
          </p:cNvPr>
          <p:cNvSpPr>
            <a:spLocks noGrp="1" noChangeArrowheads="1"/>
          </p:cNvSpPr>
          <p:nvPr>
            <p:ph idx="1"/>
          </p:nvPr>
        </p:nvSpPr>
        <p:spPr bwMode="auto">
          <a:xfrm>
            <a:off x="609600" y="1971635"/>
            <a:ext cx="1070267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GB" sz="2400" kern="0">
                <a:effectLst/>
                <a:ea typeface="Times New Roman" panose="02020603050405020304" pitchFamily="18" charset="0"/>
                <a:cs typeface="Times New Roman" panose="02020603050405020304" pitchFamily="18" charset="0"/>
              </a:rPr>
              <a:t>Hertfordshire is ready for reorganisation. </a:t>
            </a:r>
            <a:r>
              <a:rPr lang="en-GB" sz="2400" kern="0">
                <a:ea typeface="Times New Roman" panose="02020603050405020304" pitchFamily="18" charset="0"/>
                <a:cs typeface="Times New Roman" panose="02020603050405020304" pitchFamily="18" charset="0"/>
              </a:rPr>
              <a:t>W</a:t>
            </a:r>
            <a:r>
              <a:rPr lang="en-GB" sz="2400" kern="0">
                <a:effectLst/>
                <a:ea typeface="Times New Roman" panose="02020603050405020304" pitchFamily="18" charset="0"/>
                <a:cs typeface="Times New Roman" panose="02020603050405020304" pitchFamily="18" charset="0"/>
              </a:rPr>
              <a:t>e want to build a system of local government informed by </a:t>
            </a:r>
            <a:r>
              <a:rPr lang="en-GB" sz="2400" b="1" kern="0">
                <a:effectLst/>
                <a:ea typeface="Times New Roman" panose="02020603050405020304" pitchFamily="18" charset="0"/>
                <a:cs typeface="Times New Roman" panose="02020603050405020304" pitchFamily="18" charset="0"/>
              </a:rPr>
              <a:t>your voice </a:t>
            </a:r>
            <a:r>
              <a:rPr lang="en-GB" sz="2400" kern="0">
                <a:effectLst/>
                <a:ea typeface="Times New Roman" panose="02020603050405020304" pitchFamily="18" charset="0"/>
                <a:cs typeface="Times New Roman" panose="02020603050405020304" pitchFamily="18" charset="0"/>
              </a:rPr>
              <a:t>that enables every resident and local business to flourish.</a:t>
            </a:r>
          </a:p>
          <a:p>
            <a:pPr defTabSz="914400" eaLnBrk="0" fontAlgn="base" hangingPunct="0">
              <a:spcBef>
                <a:spcPct val="0"/>
              </a:spcBef>
              <a:spcAft>
                <a:spcPct val="0"/>
              </a:spcAft>
            </a:pPr>
            <a:endParaRPr lang="en-GB" sz="2400" kern="0">
              <a:ea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pPr>
            <a:r>
              <a:rPr lang="en-GB" sz="2400" kern="0">
                <a:ea typeface="Times New Roman" panose="02020603050405020304" pitchFamily="18" charset="0"/>
                <a:cs typeface="Times New Roman" panose="02020603050405020304" pitchFamily="18" charset="0"/>
              </a:rPr>
              <a:t>W</a:t>
            </a:r>
            <a:r>
              <a:rPr lang="en-GB" sz="2400" kern="0">
                <a:effectLst/>
                <a:ea typeface="Times New Roman" panose="02020603050405020304" pitchFamily="18" charset="0"/>
                <a:cs typeface="Times New Roman" panose="02020603050405020304" pitchFamily="18" charset="0"/>
              </a:rPr>
              <a:t>e have a </a:t>
            </a:r>
            <a:r>
              <a:rPr lang="en-GB" sz="2400" b="1" kern="0">
                <a:effectLst/>
                <a:ea typeface="Times New Roman" panose="02020603050405020304" pitchFamily="18" charset="0"/>
                <a:cs typeface="Times New Roman" panose="02020603050405020304" pitchFamily="18" charset="0"/>
              </a:rPr>
              <a:t>once in a generation </a:t>
            </a:r>
            <a:r>
              <a:rPr lang="en-GB" sz="2400" kern="0">
                <a:effectLst/>
                <a:ea typeface="Times New Roman" panose="02020603050405020304" pitchFamily="18" charset="0"/>
                <a:cs typeface="Times New Roman" panose="02020603050405020304" pitchFamily="18" charset="0"/>
              </a:rPr>
              <a:t>opportunity to build a new model: rooted in local identity</a:t>
            </a:r>
            <a:r>
              <a:rPr lang="en-GB" sz="2400" kern="0">
                <a:ea typeface="Times New Roman" panose="02020603050405020304" pitchFamily="18" charset="0"/>
                <a:cs typeface="Times New Roman" panose="02020603050405020304" pitchFamily="18" charset="0"/>
              </a:rPr>
              <a:t> </a:t>
            </a:r>
            <a:r>
              <a:rPr lang="en-GB" sz="2400" kern="0">
                <a:effectLst/>
                <a:ea typeface="Times New Roman" panose="02020603050405020304" pitchFamily="18" charset="0"/>
                <a:cs typeface="Times New Roman" panose="02020603050405020304" pitchFamily="18" charset="0"/>
              </a:rPr>
              <a:t>shaped by the collective voices of our communities. </a:t>
            </a:r>
            <a:endParaRPr lang="en-GB" sz="2400" kern="100">
              <a:ea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pPr>
            <a:endParaRPr lang="en-GB" sz="2400" kern="0">
              <a:effectLst/>
              <a:ea typeface="Times New Roman" panose="02020603050405020304" pitchFamily="18" charset="0"/>
            </a:endParaRPr>
          </a:p>
          <a:p>
            <a:pPr defTabSz="914400" eaLnBrk="0" fontAlgn="base" hangingPunct="0">
              <a:spcBef>
                <a:spcPct val="0"/>
              </a:spcBef>
              <a:spcAft>
                <a:spcPct val="0"/>
              </a:spcAft>
            </a:pPr>
            <a:r>
              <a:rPr lang="en-GB" sz="2400" kern="0">
                <a:effectLst/>
                <a:ea typeface="Times New Roman" panose="02020603050405020304" pitchFamily="18" charset="0"/>
              </a:rPr>
              <a:t>Our ambition is to preserve the distinctiveness of communities within Hertfordshire</a:t>
            </a:r>
            <a:r>
              <a:rPr lang="en-GB" sz="2400" kern="0">
                <a:ea typeface="Times New Roman" panose="02020603050405020304" pitchFamily="18" charset="0"/>
              </a:rPr>
              <a:t>.</a:t>
            </a:r>
            <a:endParaRPr kumimoji="0" lang="en-US" altLang="en-US" sz="24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1281158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2086F-FAA7-1CCF-CC3D-3FB3FC4BA9D4}"/>
              </a:ext>
            </a:extLst>
          </p:cNvPr>
          <p:cNvSpPr>
            <a:spLocks noGrp="1"/>
          </p:cNvSpPr>
          <p:nvPr>
            <p:ph idx="1"/>
          </p:nvPr>
        </p:nvSpPr>
        <p:spPr>
          <a:xfrm>
            <a:off x="6096000" y="1690688"/>
            <a:ext cx="5378605" cy="4404732"/>
          </a:xfrm>
        </p:spPr>
        <p:txBody>
          <a:bodyPr>
            <a:normAutofit lnSpcReduction="10000"/>
          </a:bodyPr>
          <a:lstStyle/>
          <a:p>
            <a:pPr>
              <a:lnSpc>
                <a:spcPct val="100000"/>
              </a:lnSpc>
              <a:spcBef>
                <a:spcPts val="600"/>
              </a:spcBef>
              <a:buSzPct val="100000"/>
              <a:tabLst>
                <a:tab pos="457200" algn="l"/>
              </a:tabLst>
            </a:pPr>
            <a:r>
              <a:rPr lang="en-GB" sz="2200" b="1">
                <a:latin typeface="Calibri" panose="020F0502020204030204" pitchFamily="34" charset="0"/>
                <a:ea typeface="Calibri" panose="020F0502020204030204" pitchFamily="34" charset="0"/>
                <a:cs typeface="Calibri" panose="020F0502020204030204" pitchFamily="34" charset="0"/>
              </a:rPr>
              <a:t>Vision:</a:t>
            </a:r>
            <a:r>
              <a:rPr lang="en-GB" sz="2200">
                <a:latin typeface="Calibri" panose="020F0502020204030204" pitchFamily="34" charset="0"/>
                <a:ea typeface="Calibri" panose="020F0502020204030204" pitchFamily="34" charset="0"/>
                <a:cs typeface="Calibri" panose="020F0502020204030204" pitchFamily="34" charset="0"/>
              </a:rPr>
              <a:t> replace two-tier systems (county and district councils) with Unitary Authorities; single councils responsible for all local services</a:t>
            </a:r>
          </a:p>
          <a:p>
            <a:pPr>
              <a:lnSpc>
                <a:spcPct val="100000"/>
              </a:lnSpc>
              <a:spcBef>
                <a:spcPts val="600"/>
              </a:spcBef>
              <a:buSzPct val="100000"/>
              <a:tabLst>
                <a:tab pos="457200" algn="l"/>
              </a:tabLst>
            </a:pPr>
            <a:r>
              <a:rPr lang="en-GB" sz="2200" b="1">
                <a:latin typeface="Calibri" panose="020F0502020204030204" pitchFamily="34" charset="0"/>
                <a:ea typeface="Calibri" panose="020F0502020204030204" pitchFamily="34" charset="0"/>
                <a:cs typeface="Calibri" panose="020F0502020204030204" pitchFamily="34" charset="0"/>
              </a:rPr>
              <a:t>Objectives</a:t>
            </a:r>
            <a:r>
              <a:rPr lang="en-GB" sz="2200">
                <a:latin typeface="Calibri" panose="020F0502020204030204" pitchFamily="34" charset="0"/>
                <a:ea typeface="Calibri" panose="020F0502020204030204" pitchFamily="34" charset="0"/>
                <a:cs typeface="Calibri" panose="020F0502020204030204" pitchFamily="34" charset="0"/>
              </a:rPr>
              <a:t>:</a:t>
            </a:r>
          </a:p>
          <a:p>
            <a:pPr lvl="1">
              <a:lnSpc>
                <a:spcPct val="100000"/>
              </a:lnSpc>
              <a:spcBef>
                <a:spcPts val="600"/>
              </a:spcBef>
              <a:buSzPct val="100000"/>
              <a:tabLst>
                <a:tab pos="457200" algn="l"/>
              </a:tabLst>
            </a:pPr>
            <a:r>
              <a:rPr lang="en-GB" sz="2200">
                <a:latin typeface="Calibri" panose="020F0502020204030204" pitchFamily="34" charset="0"/>
                <a:ea typeface="Calibri" panose="020F0502020204030204" pitchFamily="34" charset="0"/>
                <a:cs typeface="Calibri" panose="020F0502020204030204" pitchFamily="34" charset="0"/>
              </a:rPr>
              <a:t>Enhance local accountability</a:t>
            </a:r>
          </a:p>
          <a:p>
            <a:pPr lvl="1">
              <a:lnSpc>
                <a:spcPct val="100000"/>
              </a:lnSpc>
              <a:spcBef>
                <a:spcPts val="600"/>
              </a:spcBef>
              <a:buSzPct val="100000"/>
              <a:tabLst>
                <a:tab pos="457200" algn="l"/>
              </a:tabLst>
            </a:pPr>
            <a:r>
              <a:rPr lang="en-GB" sz="2200">
                <a:latin typeface="Calibri" panose="020F0502020204030204" pitchFamily="34" charset="0"/>
                <a:ea typeface="Calibri" panose="020F0502020204030204" pitchFamily="34" charset="0"/>
                <a:cs typeface="Calibri" panose="020F0502020204030204" pitchFamily="34" charset="0"/>
              </a:rPr>
              <a:t>Deliver better outcomes for residents</a:t>
            </a:r>
          </a:p>
          <a:p>
            <a:pPr lvl="1">
              <a:lnSpc>
                <a:spcPct val="100000"/>
              </a:lnSpc>
              <a:spcBef>
                <a:spcPts val="600"/>
              </a:spcBef>
              <a:buSzPct val="100000"/>
              <a:tabLst>
                <a:tab pos="457200" algn="l"/>
              </a:tabLst>
            </a:pPr>
            <a:r>
              <a:rPr lang="en-GB" sz="2200">
                <a:latin typeface="Calibri" panose="020F0502020204030204" pitchFamily="34" charset="0"/>
                <a:ea typeface="Calibri" panose="020F0502020204030204" pitchFamily="34" charset="0"/>
                <a:cs typeface="Calibri" panose="020F0502020204030204" pitchFamily="34" charset="0"/>
              </a:rPr>
              <a:t>Generate efficiency savings that can be reinvested in public services</a:t>
            </a:r>
          </a:p>
          <a:p>
            <a:pPr>
              <a:lnSpc>
                <a:spcPct val="100000"/>
              </a:lnSpc>
              <a:spcBef>
                <a:spcPts val="600"/>
              </a:spcBef>
              <a:buSzPct val="100000"/>
              <a:tabLst>
                <a:tab pos="457200" algn="l"/>
              </a:tabLst>
            </a:pPr>
            <a:r>
              <a:rPr lang="en-GB" sz="2200">
                <a:latin typeface="Calibri" panose="020F0502020204030204" pitchFamily="34" charset="0"/>
                <a:ea typeface="Calibri" panose="020F0502020204030204" pitchFamily="34" charset="0"/>
                <a:cs typeface="Calibri" panose="020F0502020204030204" pitchFamily="34" charset="0"/>
              </a:rPr>
              <a:t>All Hertfordshire authorities, plus the PCC, are working together to devise the best future arrangement for the county.</a:t>
            </a:r>
          </a:p>
          <a:p>
            <a:endParaRPr lang="en-GB"/>
          </a:p>
        </p:txBody>
      </p:sp>
      <p:graphicFrame>
        <p:nvGraphicFramePr>
          <p:cNvPr id="10" name="Content Placeholder 3">
            <a:extLst>
              <a:ext uri="{FF2B5EF4-FFF2-40B4-BE49-F238E27FC236}">
                <a16:creationId xmlns:a16="http://schemas.microsoft.com/office/drawing/2014/main" id="{C0DF894E-6FD4-E490-A4F6-E685818018A7}"/>
              </a:ext>
            </a:extLst>
          </p:cNvPr>
          <p:cNvGraphicFramePr>
            <a:graphicFrameLocks/>
          </p:cNvGraphicFramePr>
          <p:nvPr>
            <p:extLst>
              <p:ext uri="{D42A27DB-BD31-4B8C-83A1-F6EECF244321}">
                <p14:modId xmlns:p14="http://schemas.microsoft.com/office/powerpoint/2010/main" val="1436329208"/>
              </p:ext>
            </p:extLst>
          </p:nvPr>
        </p:nvGraphicFramePr>
        <p:xfrm>
          <a:off x="76200" y="1690688"/>
          <a:ext cx="6019800" cy="4404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AF08BCBB-A2EE-4533-F0A3-9254810D2D61}"/>
              </a:ext>
            </a:extLst>
          </p:cNvPr>
          <p:cNvSpPr>
            <a:spLocks noGrp="1"/>
          </p:cNvSpPr>
          <p:nvPr>
            <p:ph type="title"/>
          </p:nvPr>
        </p:nvSpPr>
        <p:spPr>
          <a:xfrm>
            <a:off x="609600" y="274638"/>
            <a:ext cx="10972800" cy="1143000"/>
          </a:xfrm>
        </p:spPr>
        <p:txBody>
          <a:bodyPr>
            <a:normAutofit/>
          </a:bodyPr>
          <a:lstStyle/>
          <a:p>
            <a:r>
              <a:rPr lang="en-GB" b="1">
                <a:solidFill>
                  <a:srgbClr val="34AC8B"/>
                </a:solidFill>
                <a:latin typeface="Calibri"/>
              </a:rPr>
              <a:t>What is the vision for Hertfordshire?</a:t>
            </a:r>
          </a:p>
        </p:txBody>
      </p:sp>
    </p:spTree>
    <p:extLst>
      <p:ext uri="{BB962C8B-B14F-4D97-AF65-F5344CB8AC3E}">
        <p14:creationId xmlns:p14="http://schemas.microsoft.com/office/powerpoint/2010/main" val="1605192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279135-AF1B-A154-6F73-CCE8A925F7D2}"/>
              </a:ext>
            </a:extLst>
          </p:cNvPr>
          <p:cNvSpPr>
            <a:spLocks noGrp="1"/>
          </p:cNvSpPr>
          <p:nvPr>
            <p:ph idx="1"/>
          </p:nvPr>
        </p:nvSpPr>
        <p:spPr>
          <a:xfrm>
            <a:off x="838200" y="1483425"/>
            <a:ext cx="4800600" cy="3865089"/>
          </a:xfrm>
          <a:noFill/>
          <a:ln>
            <a:noFill/>
          </a:ln>
        </p:spPr>
        <p:txBody>
          <a:bodyPr>
            <a:normAutofit lnSpcReduction="10000"/>
          </a:bodyPr>
          <a:lstStyle/>
          <a:p>
            <a:pPr marL="0" indent="0">
              <a:lnSpc>
                <a:spcPct val="120000"/>
              </a:lnSpc>
              <a:spcBef>
                <a:spcPts val="0"/>
              </a:spcBef>
              <a:buNone/>
            </a:pPr>
            <a:r>
              <a:rPr lang="en-GB" sz="3000" b="1" kern="100">
                <a:solidFill>
                  <a:srgbClr val="34AC8B"/>
                </a:solidFill>
                <a:latin typeface="Calibri" panose="020F0502020204030204" pitchFamily="34" charset="0"/>
                <a:ea typeface="Aptos" panose="020B0004020202020204" pitchFamily="34" charset="0"/>
                <a:cs typeface="Times New Roman" panose="02020603050405020304" pitchFamily="18" charset="0"/>
              </a:rPr>
              <a:t>VISION</a:t>
            </a:r>
            <a:endParaRPr lang="en-GB" sz="2600" b="1" kern="100">
              <a:solidFill>
                <a:srgbClr val="34AC8B"/>
              </a:solidFill>
              <a:effectLst/>
              <a:latin typeface="Calibri" panose="020F0502020204030204" pitchFamily="34" charset="0"/>
              <a:ea typeface="Aptos" panose="020B0004020202020204" pitchFamily="34" charset="0"/>
              <a:cs typeface="Times New Roman" panose="02020603050405020304" pitchFamily="18" charset="0"/>
            </a:endParaRPr>
          </a:p>
          <a:p>
            <a:pPr marL="0" indent="0">
              <a:lnSpc>
                <a:spcPct val="120000"/>
              </a:lnSpc>
              <a:spcBef>
                <a:spcPts val="0"/>
              </a:spcBef>
              <a:buNone/>
            </a:pPr>
            <a:r>
              <a:rPr lang="en-GB" sz="2800" b="1" kern="100">
                <a:latin typeface="Calibri" panose="020F0502020204030204" pitchFamily="34" charset="0"/>
                <a:ea typeface="Aptos" panose="020B0004020202020204" pitchFamily="34" charset="0"/>
                <a:cs typeface="Times New Roman" panose="02020603050405020304" pitchFamily="18" charset="0"/>
              </a:rPr>
              <a:t>N</a:t>
            </a:r>
            <a:r>
              <a:rPr lang="en-GB" sz="2400" b="1" kern="100">
                <a:effectLst/>
                <a:latin typeface="Calibri" panose="020F0502020204030204" pitchFamily="34" charset="0"/>
                <a:ea typeface="Aptos" panose="020B0004020202020204" pitchFamily="34" charset="0"/>
                <a:cs typeface="Times New Roman" panose="02020603050405020304" pitchFamily="18" charset="0"/>
              </a:rPr>
              <a:t>ew model for public services</a:t>
            </a:r>
            <a:r>
              <a:rPr lang="en-GB" sz="2400" kern="100">
                <a:effectLst/>
                <a:latin typeface="Calibri" panose="020F0502020204030204" pitchFamily="34" charset="0"/>
                <a:ea typeface="Aptos" panose="020B0004020202020204" pitchFamily="34" charset="0"/>
                <a:cs typeface="Times New Roman" panose="02020603050405020304" pitchFamily="18" charset="0"/>
              </a:rPr>
              <a:t>. We are seeking to:</a:t>
            </a:r>
          </a:p>
          <a:p>
            <a:pPr>
              <a:lnSpc>
                <a:spcPct val="120000"/>
              </a:lnSpc>
              <a:spcBef>
                <a:spcPts val="0"/>
              </a:spcBef>
            </a:pPr>
            <a:r>
              <a:rPr lang="en-GB" sz="2400" kern="100">
                <a:latin typeface="Calibri" panose="020F0502020204030204" pitchFamily="34" charset="0"/>
                <a:ea typeface="Aptos" panose="020B0004020202020204" pitchFamily="34" charset="0"/>
                <a:cs typeface="Times New Roman" panose="02020603050405020304" pitchFamily="18" charset="0"/>
              </a:rPr>
              <a:t>U</a:t>
            </a:r>
            <a:r>
              <a:rPr lang="en-GB" sz="2400" kern="100">
                <a:effectLst/>
                <a:latin typeface="Calibri" panose="020F0502020204030204" pitchFamily="34" charset="0"/>
                <a:ea typeface="Aptos" panose="020B0004020202020204" pitchFamily="34" charset="0"/>
                <a:cs typeface="Times New Roman" panose="02020603050405020304" pitchFamily="18" charset="0"/>
              </a:rPr>
              <a:t>nify services around people and places</a:t>
            </a:r>
          </a:p>
          <a:p>
            <a:pPr>
              <a:lnSpc>
                <a:spcPct val="120000"/>
              </a:lnSpc>
              <a:spcBef>
                <a:spcPts val="0"/>
              </a:spcBef>
            </a:pPr>
            <a:r>
              <a:rPr lang="en-GB" sz="2400" kern="100">
                <a:latin typeface="Calibri" panose="020F0502020204030204" pitchFamily="34" charset="0"/>
                <a:ea typeface="Aptos" panose="020B0004020202020204" pitchFamily="34" charset="0"/>
                <a:cs typeface="Times New Roman" panose="02020603050405020304" pitchFamily="18" charset="0"/>
              </a:rPr>
              <a:t>I</a:t>
            </a:r>
            <a:r>
              <a:rPr lang="en-GB" sz="2400" kern="100">
                <a:effectLst/>
                <a:latin typeface="Calibri" panose="020F0502020204030204" pitchFamily="34" charset="0"/>
                <a:ea typeface="Aptos" panose="020B0004020202020204" pitchFamily="34" charset="0"/>
                <a:cs typeface="Times New Roman" panose="02020603050405020304" pitchFamily="18" charset="0"/>
              </a:rPr>
              <a:t>mprove governance</a:t>
            </a:r>
          </a:p>
          <a:p>
            <a:pPr>
              <a:lnSpc>
                <a:spcPct val="120000"/>
              </a:lnSpc>
              <a:spcBef>
                <a:spcPts val="0"/>
              </a:spcBef>
            </a:pPr>
            <a:r>
              <a:rPr lang="en-GB" sz="2400" kern="100">
                <a:latin typeface="Calibri" panose="020F0502020204030204" pitchFamily="34" charset="0"/>
                <a:ea typeface="Aptos" panose="020B0004020202020204" pitchFamily="34" charset="0"/>
                <a:cs typeface="Times New Roman" panose="02020603050405020304" pitchFamily="18" charset="0"/>
              </a:rPr>
              <a:t>D</a:t>
            </a:r>
            <a:r>
              <a:rPr lang="en-GB" sz="2400" kern="100">
                <a:effectLst/>
                <a:latin typeface="Calibri" panose="020F0502020204030204" pitchFamily="34" charset="0"/>
                <a:ea typeface="Aptos" panose="020B0004020202020204" pitchFamily="34" charset="0"/>
                <a:cs typeface="Times New Roman" panose="02020603050405020304" pitchFamily="18" charset="0"/>
              </a:rPr>
              <a:t>eliver better outcomes through strategic planning and collaboration</a:t>
            </a:r>
            <a:endParaRPr lang="en-GB" sz="2800"/>
          </a:p>
        </p:txBody>
      </p:sp>
      <p:sp>
        <p:nvSpPr>
          <p:cNvPr id="4" name="Content Placeholder 2">
            <a:extLst>
              <a:ext uri="{FF2B5EF4-FFF2-40B4-BE49-F238E27FC236}">
                <a16:creationId xmlns:a16="http://schemas.microsoft.com/office/drawing/2014/main" id="{513AD211-DD69-D963-2383-7E9B9439C87D}"/>
              </a:ext>
            </a:extLst>
          </p:cNvPr>
          <p:cNvSpPr txBox="1">
            <a:spLocks/>
          </p:cNvSpPr>
          <p:nvPr/>
        </p:nvSpPr>
        <p:spPr>
          <a:xfrm>
            <a:off x="5854700" y="1825625"/>
            <a:ext cx="5245100" cy="4943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21C35"/>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2">
            <a:extLst>
              <a:ext uri="{FF2B5EF4-FFF2-40B4-BE49-F238E27FC236}">
                <a16:creationId xmlns:a16="http://schemas.microsoft.com/office/drawing/2014/main" id="{A8F9CC6D-A51D-B972-A02A-F965CE2FC359}"/>
              </a:ext>
            </a:extLst>
          </p:cNvPr>
          <p:cNvSpPr txBox="1">
            <a:spLocks/>
          </p:cNvSpPr>
          <p:nvPr/>
        </p:nvSpPr>
        <p:spPr>
          <a:xfrm>
            <a:off x="6096000" y="1417638"/>
            <a:ext cx="5003800" cy="3930876"/>
          </a:xfrm>
          <a:prstGeom prst="rect">
            <a:avLst/>
          </a:prstGeom>
          <a:solidFill>
            <a:schemeClr val="bg1"/>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21C3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GB" b="1" kern="100">
                <a:solidFill>
                  <a:srgbClr val="34AC8B"/>
                </a:solidFill>
                <a:latin typeface="Calibri" panose="020F0502020204030204" pitchFamily="34" charset="0"/>
                <a:cs typeface="Times New Roman" panose="02020603050405020304" pitchFamily="18" charset="0"/>
              </a:rPr>
              <a:t>GUIDING PRINCIPLES</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00" cap="none" spc="0" normalizeH="0" baseline="0" noProof="0">
                <a:ln>
                  <a:noFill/>
                </a:ln>
                <a:solidFill>
                  <a:srgbClr val="221C35"/>
                </a:solidFill>
                <a:effectLst/>
                <a:uLnTx/>
                <a:uFillTx/>
                <a:latin typeface="Calibri" panose="020F0502020204030204" pitchFamily="34" charset="0"/>
                <a:ea typeface="Aptos" panose="020B0004020202020204" pitchFamily="34" charset="0"/>
                <a:cs typeface="Times New Roman" panose="02020603050405020304" pitchFamily="18" charset="0"/>
              </a:rPr>
              <a:t>Resident first</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00" cap="none" spc="0" normalizeH="0" baseline="0" noProof="0">
                <a:ln>
                  <a:noFill/>
                </a:ln>
                <a:solidFill>
                  <a:srgbClr val="221C35"/>
                </a:solidFill>
                <a:effectLst/>
                <a:uLnTx/>
                <a:uFillTx/>
                <a:latin typeface="Calibri" panose="020F0502020204030204" pitchFamily="34" charset="0"/>
                <a:ea typeface="Aptos" panose="020B0004020202020204" pitchFamily="34" charset="0"/>
                <a:cs typeface="Times New Roman" panose="02020603050405020304" pitchFamily="18" charset="0"/>
              </a:rPr>
              <a:t>Prevention led</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00" cap="none" spc="0" normalizeH="0" baseline="0" noProof="0">
                <a:ln>
                  <a:noFill/>
                </a:ln>
                <a:solidFill>
                  <a:srgbClr val="221C35"/>
                </a:solidFill>
                <a:effectLst/>
                <a:uLnTx/>
                <a:uFillTx/>
                <a:latin typeface="Calibri" panose="020F0502020204030204" pitchFamily="34" charset="0"/>
                <a:ea typeface="Aptos" panose="020B0004020202020204" pitchFamily="34" charset="0"/>
                <a:cs typeface="Times New Roman" panose="02020603050405020304" pitchFamily="18" charset="0"/>
              </a:rPr>
              <a:t>Inclusive and enabling</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00" cap="none" spc="0" normalizeH="0" baseline="0" noProof="0">
                <a:ln>
                  <a:noFill/>
                </a:ln>
                <a:solidFill>
                  <a:srgbClr val="221C35"/>
                </a:solidFill>
                <a:effectLst/>
                <a:uLnTx/>
                <a:uFillTx/>
                <a:latin typeface="Calibri" panose="020F0502020204030204" pitchFamily="34" charset="0"/>
                <a:ea typeface="Aptos" panose="020B0004020202020204" pitchFamily="34" charset="0"/>
                <a:cs typeface="Times New Roman" panose="02020603050405020304" pitchFamily="18" charset="0"/>
              </a:rPr>
              <a:t>Partnership led</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00" cap="none" spc="0" normalizeH="0" baseline="0" noProof="0">
                <a:ln>
                  <a:noFill/>
                </a:ln>
                <a:solidFill>
                  <a:srgbClr val="221C35"/>
                </a:solidFill>
                <a:effectLst/>
                <a:uLnTx/>
                <a:uFillTx/>
                <a:latin typeface="Calibri" panose="020F0502020204030204" pitchFamily="34" charset="0"/>
                <a:ea typeface="Aptos" panose="020B0004020202020204" pitchFamily="34" charset="0"/>
                <a:cs typeface="Times New Roman" panose="02020603050405020304" pitchFamily="18" charset="0"/>
              </a:rPr>
              <a:t>Powered by data and technology</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00" cap="none" spc="0" normalizeH="0" baseline="0" noProof="0">
                <a:ln>
                  <a:noFill/>
                </a:ln>
                <a:solidFill>
                  <a:srgbClr val="221C35"/>
                </a:solidFill>
                <a:effectLst/>
                <a:uLnTx/>
                <a:uFillTx/>
                <a:latin typeface="Calibri" panose="020F0502020204030204" pitchFamily="34" charset="0"/>
                <a:ea typeface="Aptos" panose="020B0004020202020204" pitchFamily="34" charset="0"/>
                <a:cs typeface="Times New Roman" panose="02020603050405020304" pitchFamily="18" charset="0"/>
              </a:rPr>
              <a:t>Culturally ambitious</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00" cap="none" spc="0" normalizeH="0" baseline="0" noProof="0">
                <a:ln>
                  <a:noFill/>
                </a:ln>
                <a:solidFill>
                  <a:srgbClr val="221C35"/>
                </a:solidFill>
                <a:effectLst/>
                <a:uLnTx/>
                <a:uFillTx/>
                <a:latin typeface="Calibri" panose="020F0502020204030204" pitchFamily="34" charset="0"/>
                <a:ea typeface="Aptos" panose="020B0004020202020204" pitchFamily="34" charset="0"/>
                <a:cs typeface="Times New Roman" panose="02020603050405020304" pitchFamily="18" charset="0"/>
              </a:rPr>
              <a:t>Strategic and place based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21C35"/>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F9311ECC-8927-1285-40D7-28D6F1CE306A}"/>
              </a:ext>
            </a:extLst>
          </p:cNvPr>
          <p:cNvSpPr>
            <a:spLocks noGrp="1"/>
          </p:cNvSpPr>
          <p:nvPr>
            <p:ph type="title"/>
          </p:nvPr>
        </p:nvSpPr>
        <p:spPr>
          <a:xfrm>
            <a:off x="609600" y="274638"/>
            <a:ext cx="10972800" cy="1143000"/>
          </a:xfrm>
        </p:spPr>
        <p:txBody>
          <a:bodyPr/>
          <a:lstStyle/>
          <a:p>
            <a:r>
              <a:rPr lang="en-GB" b="1">
                <a:solidFill>
                  <a:srgbClr val="34AC8B"/>
                </a:solidFill>
              </a:rPr>
              <a:t>What is the vision for Hertfordshire?</a:t>
            </a:r>
          </a:p>
        </p:txBody>
      </p:sp>
    </p:spTree>
    <p:extLst>
      <p:ext uri="{BB962C8B-B14F-4D97-AF65-F5344CB8AC3E}">
        <p14:creationId xmlns:p14="http://schemas.microsoft.com/office/powerpoint/2010/main" val="3293565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range Footer Templat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Stag">
      <a:majorFont>
        <a:latin typeface="Stag Bold"/>
        <a:ea typeface=""/>
        <a:cs typeface=""/>
      </a:majorFont>
      <a:minorFont>
        <a:latin typeface="Stag Sans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2085E7F22177469705FCE7668F48E4" ma:contentTypeVersion="19" ma:contentTypeDescription="Create a new document." ma:contentTypeScope="" ma:versionID="8918330df8f0c51756991bf24f3e2cd8">
  <xsd:schema xmlns:xsd="http://www.w3.org/2001/XMLSchema" xmlns:xs="http://www.w3.org/2001/XMLSchema" xmlns:p="http://schemas.microsoft.com/office/2006/metadata/properties" xmlns:ns2="96301571-f763-44aa-86ef-f6e530471ff5" xmlns:ns3="5c610d64-0fda-4670-9c7c-40042ce58d85" targetNamespace="http://schemas.microsoft.com/office/2006/metadata/properties" ma:root="true" ma:fieldsID="62c20e520b0e2035577d3ada90bbce94" ns2:_="" ns3:_="">
    <xsd:import namespace="96301571-f763-44aa-86ef-f6e530471ff5"/>
    <xsd:import namespace="5c610d64-0fda-4670-9c7c-40042ce58d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01571-f763-44aa-86ef-f6e530471f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604a07-90fb-4ba4-b9e5-af418555804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610d64-0fda-4670-9c7c-40042ce58d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495bceb-5654-4229-bdb0-663dab03370f}" ma:internalName="TaxCatchAll" ma:showField="CatchAllData" ma:web="5c610d64-0fda-4670-9c7c-40042ce58d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c610d64-0fda-4670-9c7c-40042ce58d85" xsi:nil="true"/>
    <lcf76f155ced4ddcb4097134ff3c332f xmlns="96301571-f763-44aa-86ef-f6e530471ff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14D9F3-3816-412F-A58E-82905DE507FA}">
  <ds:schemaRefs>
    <ds:schemaRef ds:uri="5c610d64-0fda-4670-9c7c-40042ce58d85"/>
    <ds:schemaRef ds:uri="96301571-f763-44aa-86ef-f6e530471f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E98CE17-7B3C-47F0-B718-65DAD1CA05CC}">
  <ds:schemaRefs>
    <ds:schemaRef ds:uri="5c610d64-0fda-4670-9c7c-40042ce58d85"/>
    <ds:schemaRef ds:uri="96301571-f763-44aa-86ef-f6e530471ff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E193DDC-10AF-46EB-8773-2F46F73BC1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1848</Words>
  <Application>Microsoft Office PowerPoint</Application>
  <PresentationFormat>Widescreen</PresentationFormat>
  <Paragraphs>279</Paragraphs>
  <Slides>28</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Aptos</vt:lpstr>
      <vt:lpstr>Aptos Narrow</vt:lpstr>
      <vt:lpstr>Arial</vt:lpstr>
      <vt:lpstr>Calibri</vt:lpstr>
      <vt:lpstr>Courier New</vt:lpstr>
      <vt:lpstr>Open sans</vt:lpstr>
      <vt:lpstr>Open Sans ExtraBold</vt:lpstr>
      <vt:lpstr>Stag Sans Book</vt:lpstr>
      <vt:lpstr>Times New Roman</vt:lpstr>
      <vt:lpstr>Office Theme</vt:lpstr>
      <vt:lpstr>2_Orange Footer Templates</vt:lpstr>
      <vt:lpstr>Hertfordshire Local Government Reorganisation:</vt:lpstr>
      <vt:lpstr>Agenda</vt:lpstr>
      <vt:lpstr>Local Government Reorganisation: Context</vt:lpstr>
      <vt:lpstr>What is Local Government Reorganisation?</vt:lpstr>
      <vt:lpstr>What does this mean?</vt:lpstr>
      <vt:lpstr>Our Vision</vt:lpstr>
      <vt:lpstr>Overview</vt:lpstr>
      <vt:lpstr>What is the vision for Hertfordshire?</vt:lpstr>
      <vt:lpstr>What is the vision for Hertfordshire?</vt:lpstr>
      <vt:lpstr>Our ambition </vt:lpstr>
      <vt:lpstr>How does Local Government work in Hertfordshire currently?</vt:lpstr>
      <vt:lpstr>New arrangements in summary</vt:lpstr>
      <vt:lpstr>Why is it important?</vt:lpstr>
      <vt:lpstr>Where We Are, and Path Forward</vt:lpstr>
      <vt:lpstr>What’s happened so far?</vt:lpstr>
      <vt:lpstr>What is the Government’s Criteria for unitary council proposals?</vt:lpstr>
      <vt:lpstr>When will LGR happen in Hertfordshire?</vt:lpstr>
      <vt:lpstr>What does this mean for Parish and Town Councils?</vt:lpstr>
      <vt:lpstr>What does this mean for residents?</vt:lpstr>
      <vt:lpstr>Who is leading this approach?</vt:lpstr>
      <vt:lpstr>Options Being Considered</vt:lpstr>
      <vt:lpstr>What options are being considered?</vt:lpstr>
      <vt:lpstr>What options are being considered?</vt:lpstr>
      <vt:lpstr>What options are being considered?</vt:lpstr>
      <vt:lpstr>What options are being considered?</vt:lpstr>
      <vt:lpstr>Questions and Feedback</vt:lpstr>
      <vt:lpstr>Providing Feedback</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Holly Ramsey</dc:creator>
  <cp:keywords/>
  <dc:description>generated using python-pptx</dc:description>
  <cp:lastModifiedBy>Lindsey Creed</cp:lastModifiedBy>
  <cp:revision>2</cp:revision>
  <dcterms:created xsi:type="dcterms:W3CDTF">2013-01-27T09:14:16Z</dcterms:created>
  <dcterms:modified xsi:type="dcterms:W3CDTF">2025-09-11T14:55:59Z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0x0101007A2085E7F22177469705FCE7668F48E4</vt:lpwstr>
  </property>
  <property fmtid="{D5CDD505-2E9C-101B-9397-08002B2CF9AE}" pid="3" name="MediaServiceImageTags">
    <vt:lpwstr/>
  </property>
  <property fmtid="{D5CDD505-2E9C-101B-9397-08002B2CF9AE}" pid="4" name="MSIP_Label_393d98ac-5911-4996-9f40-934b924618b7_Enabled">
    <vt:lpwstr>true</vt:lpwstr>
  </property>
  <property fmtid="{D5CDD505-2E9C-101B-9397-08002B2CF9AE}" pid="5" name="MSIP_Label_393d98ac-5911-4996-9f40-934b924618b7_SetDate">
    <vt:lpwstr>2025-09-11T14:55:55Z</vt:lpwstr>
  </property>
  <property fmtid="{D5CDD505-2E9C-101B-9397-08002B2CF9AE}" pid="6" name="MSIP_Label_393d98ac-5911-4996-9f40-934b924618b7_Method">
    <vt:lpwstr>Standard</vt:lpwstr>
  </property>
  <property fmtid="{D5CDD505-2E9C-101B-9397-08002B2CF9AE}" pid="7" name="MSIP_Label_393d98ac-5911-4996-9f40-934b924618b7_Name">
    <vt:lpwstr>Official</vt:lpwstr>
  </property>
  <property fmtid="{D5CDD505-2E9C-101B-9397-08002B2CF9AE}" pid="8" name="MSIP_Label_393d98ac-5911-4996-9f40-934b924618b7_SiteId">
    <vt:lpwstr>671b555f-1b74-4a87-a174-b37d2b179b24</vt:lpwstr>
  </property>
  <property fmtid="{D5CDD505-2E9C-101B-9397-08002B2CF9AE}" pid="9" name="MSIP_Label_393d98ac-5911-4996-9f40-934b924618b7_ActionId">
    <vt:lpwstr>7b80cbf5-55fe-495c-9855-9b81cf5696da</vt:lpwstr>
  </property>
  <property fmtid="{D5CDD505-2E9C-101B-9397-08002B2CF9AE}" pid="10" name="MSIP_Label_393d98ac-5911-4996-9f40-934b924618b7_ContentBits">
    <vt:lpwstr>0</vt:lpwstr>
  </property>
  <property fmtid="{D5CDD505-2E9C-101B-9397-08002B2CF9AE}" pid="11" name="MSIP_Label_393d98ac-5911-4996-9f40-934b924618b7_Tag">
    <vt:lpwstr>10, 3, 0, 1</vt:lpwstr>
  </property>
</Properties>
</file>